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6"/>
    <p:sldMasterId id="2147483699" r:id="rId7"/>
  </p:sldMasterIdLst>
  <p:notesMasterIdLst>
    <p:notesMasterId r:id="rId37"/>
  </p:notesMasterIdLst>
  <p:handoutMasterIdLst>
    <p:handoutMasterId r:id="rId38"/>
  </p:handoutMasterIdLst>
  <p:sldIdLst>
    <p:sldId id="256" r:id="rId8"/>
    <p:sldId id="257" r:id="rId9"/>
    <p:sldId id="266" r:id="rId10"/>
    <p:sldId id="259" r:id="rId11"/>
    <p:sldId id="278" r:id="rId12"/>
    <p:sldId id="280" r:id="rId13"/>
    <p:sldId id="277" r:id="rId14"/>
    <p:sldId id="298" r:id="rId15"/>
    <p:sldId id="299" r:id="rId16"/>
    <p:sldId id="292" r:id="rId17"/>
    <p:sldId id="293" r:id="rId18"/>
    <p:sldId id="300" r:id="rId19"/>
    <p:sldId id="269" r:id="rId20"/>
    <p:sldId id="286" r:id="rId21"/>
    <p:sldId id="270" r:id="rId22"/>
    <p:sldId id="279" r:id="rId23"/>
    <p:sldId id="273" r:id="rId24"/>
    <p:sldId id="296" r:id="rId25"/>
    <p:sldId id="303" r:id="rId26"/>
    <p:sldId id="302" r:id="rId27"/>
    <p:sldId id="301" r:id="rId28"/>
    <p:sldId id="290" r:id="rId29"/>
    <p:sldId id="291" r:id="rId30"/>
    <p:sldId id="282" r:id="rId31"/>
    <p:sldId id="295" r:id="rId32"/>
    <p:sldId id="285" r:id="rId33"/>
    <p:sldId id="284" r:id="rId34"/>
    <p:sldId id="287" r:id="rId35"/>
    <p:sldId id="297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5780"/>
    <a:srgbClr val="123E64"/>
    <a:srgbClr val="4C6169"/>
    <a:srgbClr val="73BFDD"/>
    <a:srgbClr val="FF8641"/>
    <a:srgbClr val="149089"/>
    <a:srgbClr val="111111"/>
    <a:srgbClr val="CA0078"/>
    <a:srgbClr val="FFFFFF"/>
    <a:srgbClr val="14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 autoAdjust="0"/>
    <p:restoredTop sz="94618" autoAdjust="0"/>
  </p:normalViewPr>
  <p:slideViewPr>
    <p:cSldViewPr snapToObjects="1">
      <p:cViewPr varScale="1">
        <p:scale>
          <a:sx n="202" d="100"/>
          <a:sy n="202" d="100"/>
        </p:scale>
        <p:origin x="624" y="1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svg"/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51C726-06BB-459F-8B88-45E00F7906D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7C348FE-1FAD-4F31-ADE0-A8D4B06FAA3C}">
      <dgm:prSet phldrT="[Text]"/>
      <dgm:spPr>
        <a:xfrm>
          <a:off x="367147" y="358689"/>
          <a:ext cx="345551" cy="1781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nb-NO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ADBC1F3-E587-4883-ADB5-17136167A4F9}" type="parTrans" cxnId="{99477DC9-D69A-4769-8AE7-085533AA2EDA}">
      <dgm:prSet/>
      <dgm:spPr/>
      <dgm:t>
        <a:bodyPr/>
        <a:lstStyle/>
        <a:p>
          <a:endParaRPr lang="en-GB"/>
        </a:p>
      </dgm:t>
    </dgm:pt>
    <dgm:pt modelId="{471EA7B6-4D84-4F6D-818A-CE146920DA27}" type="sibTrans" cxnId="{99477DC9-D69A-4769-8AE7-085533AA2EDA}">
      <dgm:prSet/>
      <dgm:spPr>
        <a:xfrm>
          <a:off x="185045" y="-12926"/>
          <a:ext cx="709756" cy="7097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90A6B99-15DE-4F71-BD33-9274A6D58730}" type="pres">
      <dgm:prSet presAssocID="{F751C726-06BB-459F-8B88-45E00F7906DC}" presName="Name0" presStyleCnt="0">
        <dgm:presLayoutVars>
          <dgm:chMax val="7"/>
          <dgm:chPref val="7"/>
          <dgm:dir/>
        </dgm:presLayoutVars>
      </dgm:prSet>
      <dgm:spPr/>
    </dgm:pt>
    <dgm:pt modelId="{EA1AC1E5-CFBF-4BBA-AE64-805ACE736B05}" type="pres">
      <dgm:prSet presAssocID="{F751C726-06BB-459F-8B88-45E00F7906DC}" presName="Name1" presStyleCnt="0"/>
      <dgm:spPr/>
    </dgm:pt>
    <dgm:pt modelId="{56BC542D-8DBB-46FD-A041-B4B308B06E2A}" type="pres">
      <dgm:prSet presAssocID="{471EA7B6-4D84-4F6D-818A-CE146920DA27}" presName="picture_1" presStyleCnt="0"/>
      <dgm:spPr/>
    </dgm:pt>
    <dgm:pt modelId="{F65DC68E-F7A5-4F7E-9236-6CA8F3ACDF82}" type="pres">
      <dgm:prSet presAssocID="{471EA7B6-4D84-4F6D-818A-CE146920DA27}" presName="pictureRepeatNode" presStyleLbl="alignImgPlace1" presStyleIdx="0" presStyleCnt="1" custScaleX="131455" custScaleY="131455"/>
      <dgm:spPr/>
    </dgm:pt>
    <dgm:pt modelId="{8D4F6EED-8521-4E37-8810-77EE6E3F5B89}" type="pres">
      <dgm:prSet presAssocID="{47C348FE-1FAD-4F31-ADE0-A8D4B06FAA3C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6E3359D-A07A-4E27-ABC7-2D571959C5CA}" type="presOf" srcId="{471EA7B6-4D84-4F6D-818A-CE146920DA27}" destId="{F65DC68E-F7A5-4F7E-9236-6CA8F3ACDF82}" srcOrd="0" destOrd="0" presId="urn:microsoft.com/office/officeart/2008/layout/CircularPictureCallout"/>
    <dgm:cxn modelId="{1BB04A9E-1BD5-4DB0-A399-1CD147EE4E9E}" type="presOf" srcId="{47C348FE-1FAD-4F31-ADE0-A8D4B06FAA3C}" destId="{8D4F6EED-8521-4E37-8810-77EE6E3F5B89}" srcOrd="0" destOrd="0" presId="urn:microsoft.com/office/officeart/2008/layout/CircularPictureCallout"/>
    <dgm:cxn modelId="{99477DC9-D69A-4769-8AE7-085533AA2EDA}" srcId="{F751C726-06BB-459F-8B88-45E00F7906DC}" destId="{47C348FE-1FAD-4F31-ADE0-A8D4B06FAA3C}" srcOrd="0" destOrd="0" parTransId="{FADBC1F3-E587-4883-ADB5-17136167A4F9}" sibTransId="{471EA7B6-4D84-4F6D-818A-CE146920DA27}"/>
    <dgm:cxn modelId="{CDCDF6D8-E89F-4608-A9FE-19BE6B8CCDA6}" type="presOf" srcId="{F751C726-06BB-459F-8B88-45E00F7906DC}" destId="{B90A6B99-15DE-4F71-BD33-9274A6D58730}" srcOrd="0" destOrd="0" presId="urn:microsoft.com/office/officeart/2008/layout/CircularPictureCallout"/>
    <dgm:cxn modelId="{19F71D1A-7136-41D9-AA71-9C03899E028F}" type="presParOf" srcId="{B90A6B99-15DE-4F71-BD33-9274A6D58730}" destId="{EA1AC1E5-CFBF-4BBA-AE64-805ACE736B05}" srcOrd="0" destOrd="0" presId="urn:microsoft.com/office/officeart/2008/layout/CircularPictureCallout"/>
    <dgm:cxn modelId="{64CE3EDE-25D7-4AC1-8A9C-5F77591858C1}" type="presParOf" srcId="{EA1AC1E5-CFBF-4BBA-AE64-805ACE736B05}" destId="{56BC542D-8DBB-46FD-A041-B4B308B06E2A}" srcOrd="0" destOrd="0" presId="urn:microsoft.com/office/officeart/2008/layout/CircularPictureCallout"/>
    <dgm:cxn modelId="{191B084B-1F90-4A10-ABAE-701DCC8D83BD}" type="presParOf" srcId="{56BC542D-8DBB-46FD-A041-B4B308B06E2A}" destId="{F65DC68E-F7A5-4F7E-9236-6CA8F3ACDF82}" srcOrd="0" destOrd="0" presId="urn:microsoft.com/office/officeart/2008/layout/CircularPictureCallout"/>
    <dgm:cxn modelId="{0EE5F520-3ACC-4515-BADA-31E443C97E2C}" type="presParOf" srcId="{EA1AC1E5-CFBF-4BBA-AE64-805ACE736B05}" destId="{8D4F6EED-8521-4E37-8810-77EE6E3F5B8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7E0F03-BAEE-4A08-BFB5-9B8E63E586F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830AC34-8BEB-44A5-B545-497E7C2B9546}">
      <dgm:prSet phldrT="[Text]"/>
      <dgm:spPr>
        <a:xfrm>
          <a:off x="244765" y="551081"/>
          <a:ext cx="230367" cy="1187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nb-NO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6047CC94-F81B-4DAA-BAD4-3A07003B6418}" type="sibTrans" cxnId="{6F9D9BB5-E974-4735-A441-41198F43FDD9}">
      <dgm:prSet/>
      <dgm:spPr>
        <a:xfrm>
          <a:off x="7260" y="187234"/>
          <a:ext cx="705377" cy="70537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3B52A9E-B4BD-4ED4-BD21-9EB8D8925295}" type="parTrans" cxnId="{6F9D9BB5-E974-4735-A441-41198F43FDD9}">
      <dgm:prSet/>
      <dgm:spPr/>
      <dgm:t>
        <a:bodyPr/>
        <a:lstStyle/>
        <a:p>
          <a:endParaRPr lang="en-GB"/>
        </a:p>
      </dgm:t>
    </dgm:pt>
    <dgm:pt modelId="{051F52C1-6139-409E-8641-EB8734128EA4}" type="pres">
      <dgm:prSet presAssocID="{CE7E0F03-BAEE-4A08-BFB5-9B8E63E586FF}" presName="Name0" presStyleCnt="0">
        <dgm:presLayoutVars>
          <dgm:chMax val="7"/>
          <dgm:chPref val="7"/>
          <dgm:dir/>
        </dgm:presLayoutVars>
      </dgm:prSet>
      <dgm:spPr/>
    </dgm:pt>
    <dgm:pt modelId="{89DA9132-4571-4405-8C90-186411EA8AD8}" type="pres">
      <dgm:prSet presAssocID="{CE7E0F03-BAEE-4A08-BFB5-9B8E63E586FF}" presName="Name1" presStyleCnt="0"/>
      <dgm:spPr/>
    </dgm:pt>
    <dgm:pt modelId="{04D635B6-8F99-42A1-AE01-BA1F581CA3CC}" type="pres">
      <dgm:prSet presAssocID="{6047CC94-F81B-4DAA-BAD4-3A07003B6418}" presName="picture_1" presStyleCnt="0"/>
      <dgm:spPr/>
    </dgm:pt>
    <dgm:pt modelId="{306AFE9D-CCA1-4A93-9691-FC978F9CE9A1}" type="pres">
      <dgm:prSet presAssocID="{6047CC94-F81B-4DAA-BAD4-3A07003B6418}" presName="pictureRepeatNode" presStyleLbl="alignImgPlace1" presStyleIdx="0" presStyleCnt="1" custScaleX="195966" custScaleY="195966"/>
      <dgm:spPr/>
    </dgm:pt>
    <dgm:pt modelId="{7B7E01F2-483A-4155-B3BF-14C3DB5E76A6}" type="pres">
      <dgm:prSet presAssocID="{9830AC34-8BEB-44A5-B545-497E7C2B9546}" presName="text_1" presStyleLbl="node1" presStyleIdx="0" presStyleCnt="0">
        <dgm:presLayoutVars>
          <dgm:bulletEnabled val="1"/>
        </dgm:presLayoutVars>
      </dgm:prSet>
      <dgm:spPr/>
    </dgm:pt>
  </dgm:ptLst>
  <dgm:cxnLst>
    <dgm:cxn modelId="{EE171200-C9F8-4B61-BD45-DF44F4A7BBE4}" type="presOf" srcId="{9830AC34-8BEB-44A5-B545-497E7C2B9546}" destId="{7B7E01F2-483A-4155-B3BF-14C3DB5E76A6}" srcOrd="0" destOrd="0" presId="urn:microsoft.com/office/officeart/2008/layout/CircularPictureCallout"/>
    <dgm:cxn modelId="{D621283F-B5E2-4C06-B6C3-6835E200732C}" type="presOf" srcId="{CE7E0F03-BAEE-4A08-BFB5-9B8E63E586FF}" destId="{051F52C1-6139-409E-8641-EB8734128EA4}" srcOrd="0" destOrd="0" presId="urn:microsoft.com/office/officeart/2008/layout/CircularPictureCallout"/>
    <dgm:cxn modelId="{81D0757D-74A5-454F-8E56-4AF1B621BB71}" type="presOf" srcId="{6047CC94-F81B-4DAA-BAD4-3A07003B6418}" destId="{306AFE9D-CCA1-4A93-9691-FC978F9CE9A1}" srcOrd="0" destOrd="0" presId="urn:microsoft.com/office/officeart/2008/layout/CircularPictureCallout"/>
    <dgm:cxn modelId="{6F9D9BB5-E974-4735-A441-41198F43FDD9}" srcId="{CE7E0F03-BAEE-4A08-BFB5-9B8E63E586FF}" destId="{9830AC34-8BEB-44A5-B545-497E7C2B9546}" srcOrd="0" destOrd="0" parTransId="{C3B52A9E-B4BD-4ED4-BD21-9EB8D8925295}" sibTransId="{6047CC94-F81B-4DAA-BAD4-3A07003B6418}"/>
    <dgm:cxn modelId="{2ED677F7-ABD4-4DAB-8F78-B380F6B77738}" type="presParOf" srcId="{051F52C1-6139-409E-8641-EB8734128EA4}" destId="{89DA9132-4571-4405-8C90-186411EA8AD8}" srcOrd="0" destOrd="0" presId="urn:microsoft.com/office/officeart/2008/layout/CircularPictureCallout"/>
    <dgm:cxn modelId="{849CE39B-CCE1-4C25-99D9-863F62C6825D}" type="presParOf" srcId="{89DA9132-4571-4405-8C90-186411EA8AD8}" destId="{04D635B6-8F99-42A1-AE01-BA1F581CA3CC}" srcOrd="0" destOrd="0" presId="urn:microsoft.com/office/officeart/2008/layout/CircularPictureCallout"/>
    <dgm:cxn modelId="{57306FE0-4FD1-42AB-B640-2D9813085A11}" type="presParOf" srcId="{04D635B6-8F99-42A1-AE01-BA1F581CA3CC}" destId="{306AFE9D-CCA1-4A93-9691-FC978F9CE9A1}" srcOrd="0" destOrd="0" presId="urn:microsoft.com/office/officeart/2008/layout/CircularPictureCallout"/>
    <dgm:cxn modelId="{9E966ACE-3873-4C99-83DA-ED902C0DECD2}" type="presParOf" srcId="{89DA9132-4571-4405-8C90-186411EA8AD8}" destId="{7B7E01F2-483A-4155-B3BF-14C3DB5E76A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>
        <a:xfrm>
          <a:off x="367147" y="376686"/>
          <a:ext cx="345551" cy="1781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nb-NO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xfrm>
          <a:off x="185045" y="5070"/>
          <a:ext cx="709756" cy="7097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</dgm:pt>
  </dgm:ptLst>
  <dgm:cxnLst>
    <dgm:cxn modelId="{8ACB422C-DF2A-45E0-A838-E4514D5C19D1}" type="presOf" srcId="{0EBD0570-87DE-48D4-9B05-D47A4E390D1E}" destId="{D4EFBD8C-1BD9-44D3-91C2-8814CE1EF1E9}" srcOrd="0" destOrd="0" presId="urn:microsoft.com/office/officeart/2008/layout/CircularPictureCallout"/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BF3260B7-EC6E-4DAD-91C0-B70EBE89D631}" type="presOf" srcId="{B5C0B2FB-77D1-43B5-AC47-EBF6D31315F6}" destId="{6AE5439B-8436-4FD1-9635-8BAA6EB19DEE}" srcOrd="0" destOrd="0" presId="urn:microsoft.com/office/officeart/2008/layout/CircularPictureCallout"/>
    <dgm:cxn modelId="{09F439F1-0AA3-481F-8B73-6AE8F7CED1D5}" type="presOf" srcId="{918E8141-8B4B-4731-A817-C6B047531EC7}" destId="{94406756-AAED-4952-B734-D5E78ADCB029}" srcOrd="0" destOrd="0" presId="urn:microsoft.com/office/officeart/2008/layout/CircularPictureCallout"/>
    <dgm:cxn modelId="{D4690B8D-D631-4F92-881D-116AD1F6EC43}" type="presParOf" srcId="{6AE5439B-8436-4FD1-9635-8BAA6EB19DEE}" destId="{950978B9-0511-427D-B2E7-7C3DFC12B3BA}" srcOrd="0" destOrd="0" presId="urn:microsoft.com/office/officeart/2008/layout/CircularPictureCallout"/>
    <dgm:cxn modelId="{E3718520-E189-4B17-9305-1DAC145EAD2D}" type="presParOf" srcId="{950978B9-0511-427D-B2E7-7C3DFC12B3BA}" destId="{B2605915-65ED-4D21-8E6E-6CA0E33282E5}" srcOrd="0" destOrd="0" presId="urn:microsoft.com/office/officeart/2008/layout/CircularPictureCallout"/>
    <dgm:cxn modelId="{77881A75-9D04-49AA-B7CE-B4552CD2D7EA}" type="presParOf" srcId="{B2605915-65ED-4D21-8E6E-6CA0E33282E5}" destId="{D4EFBD8C-1BD9-44D3-91C2-8814CE1EF1E9}" srcOrd="0" destOrd="0" presId="urn:microsoft.com/office/officeart/2008/layout/CircularPictureCallout"/>
    <dgm:cxn modelId="{790DF488-BCAC-46B2-B494-5B69D6B2354F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>
        <a:xfrm>
          <a:off x="463947" y="1043822"/>
          <a:ext cx="436656" cy="2251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endParaRPr lang="nb-NO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0281889-47E3-4FCF-B048-44D1E229A3C4}" type="sibTrans" cxnId="{BE301AAC-0FA7-4F15-BCA1-CA9003155E8B}">
      <dgm:prSet/>
      <dgm:spPr>
        <a:xfrm>
          <a:off x="29201" y="369597"/>
          <a:ext cx="1306149" cy="1306149"/>
        </a:xfrm>
        <a:prstGeom prst="ellipse">
          <a:avLst/>
        </a:prstGeom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</dgm:pt>
  </dgm:ptLst>
  <dgm:cxnLst>
    <dgm:cxn modelId="{06C4102F-B962-4992-A3ED-74B41A1C9C6F}" type="presOf" srcId="{C0281889-47E3-4FCF-B048-44D1E229A3C4}" destId="{46D36D89-423D-4446-B477-AB475692CC3D}" srcOrd="0" destOrd="0" presId="urn:microsoft.com/office/officeart/2008/layout/CircularPictureCallout"/>
    <dgm:cxn modelId="{679B8F8E-C790-4127-A7A6-C6633D805411}" type="presOf" srcId="{46AB99D6-83BC-4C8D-8A5C-033EDB4E386F}" destId="{79D7CEDB-8104-4451-ACE4-9C54728C8F31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46EBE4B9-67A4-4196-BC8E-DDA69649A31D}" type="presOf" srcId="{A5B64BFC-6D51-4FD0-8EB5-7F0CFF12ED8E}" destId="{62FCCB03-E374-451D-98F2-5D828F934070}" srcOrd="0" destOrd="0" presId="urn:microsoft.com/office/officeart/2008/layout/CircularPictureCallout"/>
    <dgm:cxn modelId="{BC642926-1500-47A5-BE66-97321696B201}" type="presParOf" srcId="{62FCCB03-E374-451D-98F2-5D828F934070}" destId="{8ADE9732-7F45-49AD-A367-88683D9353B9}" srcOrd="0" destOrd="0" presId="urn:microsoft.com/office/officeart/2008/layout/CircularPictureCallout"/>
    <dgm:cxn modelId="{97D18B4A-65B3-4505-82B7-2A59A6A1C438}" type="presParOf" srcId="{8ADE9732-7F45-49AD-A367-88683D9353B9}" destId="{FC274685-C9F5-4094-86C4-B75E27DE907C}" srcOrd="0" destOrd="0" presId="urn:microsoft.com/office/officeart/2008/layout/CircularPictureCallout"/>
    <dgm:cxn modelId="{4E56C859-012C-490F-A8A8-6117E60396F6}" type="presParOf" srcId="{FC274685-C9F5-4094-86C4-B75E27DE907C}" destId="{46D36D89-423D-4446-B477-AB475692CC3D}" srcOrd="0" destOrd="0" presId="urn:microsoft.com/office/officeart/2008/layout/CircularPictureCallout"/>
    <dgm:cxn modelId="{09703081-8D18-4222-9EF1-9261814856CC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C0B2FB-77D1-43B5-AC47-EBF6D31315F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18E8141-8B4B-4731-A817-C6B047531EC7}">
      <dgm:prSet phldrT="[Text]"/>
      <dgm:spPr>
        <a:xfrm>
          <a:off x="367147" y="376686"/>
          <a:ext cx="345551" cy="17817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r>
            <a:rPr lang="nb-NO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990E6694-1BD1-4625-B443-78BD0F7E9C11}" type="parTrans" cxnId="{7E1B4B33-5122-4638-B279-6ED35619F31F}">
      <dgm:prSet/>
      <dgm:spPr/>
      <dgm:t>
        <a:bodyPr/>
        <a:lstStyle/>
        <a:p>
          <a:endParaRPr lang="en-GB"/>
        </a:p>
      </dgm:t>
    </dgm:pt>
    <dgm:pt modelId="{0EBD0570-87DE-48D4-9B05-D47A4E390D1E}" type="sibTrans" cxnId="{7E1B4B33-5122-4638-B279-6ED35619F31F}">
      <dgm:prSet/>
      <dgm:spPr>
        <a:xfrm>
          <a:off x="185045" y="5070"/>
          <a:ext cx="709756" cy="70975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</dgm:pt>
    <dgm:pt modelId="{6AE5439B-8436-4FD1-9635-8BAA6EB19DEE}" type="pres">
      <dgm:prSet presAssocID="{B5C0B2FB-77D1-43B5-AC47-EBF6D31315F6}" presName="Name0" presStyleCnt="0">
        <dgm:presLayoutVars>
          <dgm:chMax val="7"/>
          <dgm:chPref val="7"/>
          <dgm:dir/>
        </dgm:presLayoutVars>
      </dgm:prSet>
      <dgm:spPr/>
    </dgm:pt>
    <dgm:pt modelId="{950978B9-0511-427D-B2E7-7C3DFC12B3BA}" type="pres">
      <dgm:prSet presAssocID="{B5C0B2FB-77D1-43B5-AC47-EBF6D31315F6}" presName="Name1" presStyleCnt="0"/>
      <dgm:spPr/>
    </dgm:pt>
    <dgm:pt modelId="{B2605915-65ED-4D21-8E6E-6CA0E33282E5}" type="pres">
      <dgm:prSet presAssocID="{0EBD0570-87DE-48D4-9B05-D47A4E390D1E}" presName="picture_1" presStyleCnt="0"/>
      <dgm:spPr/>
    </dgm:pt>
    <dgm:pt modelId="{D4EFBD8C-1BD9-44D3-91C2-8814CE1EF1E9}" type="pres">
      <dgm:prSet presAssocID="{0EBD0570-87DE-48D4-9B05-D47A4E390D1E}" presName="pictureRepeatNode" presStyleLbl="alignImgPlace1" presStyleIdx="0" presStyleCnt="1" custScaleX="131455" custScaleY="131455"/>
      <dgm:spPr/>
    </dgm:pt>
    <dgm:pt modelId="{94406756-AAED-4952-B734-D5E78ADCB029}" type="pres">
      <dgm:prSet presAssocID="{918E8141-8B4B-4731-A817-C6B047531EC7}" presName="text_1" presStyleLbl="node1" presStyleIdx="0" presStyleCnt="0">
        <dgm:presLayoutVars>
          <dgm:bulletEnabled val="1"/>
        </dgm:presLayoutVars>
      </dgm:prSet>
      <dgm:spPr/>
    </dgm:pt>
  </dgm:ptLst>
  <dgm:cxnLst>
    <dgm:cxn modelId="{7E1B4B33-5122-4638-B279-6ED35619F31F}" srcId="{B5C0B2FB-77D1-43B5-AC47-EBF6D31315F6}" destId="{918E8141-8B4B-4731-A817-C6B047531EC7}" srcOrd="0" destOrd="0" parTransId="{990E6694-1BD1-4625-B443-78BD0F7E9C11}" sibTransId="{0EBD0570-87DE-48D4-9B05-D47A4E390D1E}"/>
    <dgm:cxn modelId="{46CCD574-94A3-4036-AA97-F26765CD6861}" type="presOf" srcId="{B5C0B2FB-77D1-43B5-AC47-EBF6D31315F6}" destId="{6AE5439B-8436-4FD1-9635-8BAA6EB19DEE}" srcOrd="0" destOrd="0" presId="urn:microsoft.com/office/officeart/2008/layout/CircularPictureCallout"/>
    <dgm:cxn modelId="{A0B21BA3-9B37-4815-A8DF-93795E5CEB1D}" type="presOf" srcId="{918E8141-8B4B-4731-A817-C6B047531EC7}" destId="{94406756-AAED-4952-B734-D5E78ADCB029}" srcOrd="0" destOrd="0" presId="urn:microsoft.com/office/officeart/2008/layout/CircularPictureCallout"/>
    <dgm:cxn modelId="{ACAEB8DD-A978-469A-8D97-CB95ECB98BB4}" type="presOf" srcId="{0EBD0570-87DE-48D4-9B05-D47A4E390D1E}" destId="{D4EFBD8C-1BD9-44D3-91C2-8814CE1EF1E9}" srcOrd="0" destOrd="0" presId="urn:microsoft.com/office/officeart/2008/layout/CircularPictureCallout"/>
    <dgm:cxn modelId="{16513BDD-9A2D-4164-BCC9-3C23306D9289}" type="presParOf" srcId="{6AE5439B-8436-4FD1-9635-8BAA6EB19DEE}" destId="{950978B9-0511-427D-B2E7-7C3DFC12B3BA}" srcOrd="0" destOrd="0" presId="urn:microsoft.com/office/officeart/2008/layout/CircularPictureCallout"/>
    <dgm:cxn modelId="{EACB3D5B-65F8-47C5-AAB3-B012E7191C9C}" type="presParOf" srcId="{950978B9-0511-427D-B2E7-7C3DFC12B3BA}" destId="{B2605915-65ED-4D21-8E6E-6CA0E33282E5}" srcOrd="0" destOrd="0" presId="urn:microsoft.com/office/officeart/2008/layout/CircularPictureCallout"/>
    <dgm:cxn modelId="{223A8317-3D24-4649-8D4F-7FFB87829FE0}" type="presParOf" srcId="{B2605915-65ED-4D21-8E6E-6CA0E33282E5}" destId="{D4EFBD8C-1BD9-44D3-91C2-8814CE1EF1E9}" srcOrd="0" destOrd="0" presId="urn:microsoft.com/office/officeart/2008/layout/CircularPictureCallout"/>
    <dgm:cxn modelId="{C87E0716-E0D8-4059-98E9-9F834F40E04F}" type="presParOf" srcId="{950978B9-0511-427D-B2E7-7C3DFC12B3BA}" destId="{94406756-AAED-4952-B734-D5E78ADCB029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B64BFC-6D51-4FD0-8EB5-7F0CFF12ED8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46AB99D6-83BC-4C8D-8A5C-033EDB4E386F}">
      <dgm:prSet phldrT="[Text]"/>
      <dgm:spPr>
        <a:xfrm>
          <a:off x="463947" y="1043822"/>
          <a:ext cx="436656" cy="2251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gm:spPr>
      <dgm:t>
        <a:bodyPr/>
        <a:lstStyle/>
        <a:p>
          <a:pPr>
            <a:buNone/>
          </a:pPr>
          <a:endParaRPr lang="nb-NO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>
            <a:buNone/>
          </a:pPr>
          <a:endParaRPr lang="en-GB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0281889-47E3-4FCF-B048-44D1E229A3C4}" type="sibTrans" cxnId="{BE301AAC-0FA7-4F15-BCA1-CA9003155E8B}">
      <dgm:prSet/>
      <dgm:spPr>
        <a:xfrm>
          <a:off x="29201" y="369597"/>
          <a:ext cx="1306149" cy="13061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endParaRPr lang="en-GB"/>
        </a:p>
      </dgm:t>
      <dgm:extLst>
        <a:ext uri="{E40237B7-FDA0-4F09-8148-C483321AD2D9}">
          <dgm14:cNvPr xmlns:dgm14="http://schemas.microsoft.com/office/drawing/2010/diagram" id="0" name="" descr="Team"/>
        </a:ext>
      </dgm:extLst>
    </dgm:pt>
    <dgm:pt modelId="{1803AF9E-52D8-46B8-80AC-0ADBB7F6D1E7}" type="parTrans" cxnId="{BE301AAC-0FA7-4F15-BCA1-CA9003155E8B}">
      <dgm:prSet/>
      <dgm:spPr/>
      <dgm:t>
        <a:bodyPr/>
        <a:lstStyle/>
        <a:p>
          <a:endParaRPr lang="en-GB"/>
        </a:p>
      </dgm:t>
    </dgm:pt>
    <dgm:pt modelId="{62FCCB03-E374-451D-98F2-5D828F934070}" type="pres">
      <dgm:prSet presAssocID="{A5B64BFC-6D51-4FD0-8EB5-7F0CFF12ED8E}" presName="Name0" presStyleCnt="0">
        <dgm:presLayoutVars>
          <dgm:chMax val="7"/>
          <dgm:chPref val="7"/>
          <dgm:dir/>
        </dgm:presLayoutVars>
      </dgm:prSet>
      <dgm:spPr/>
    </dgm:pt>
    <dgm:pt modelId="{8ADE9732-7F45-49AD-A367-88683D9353B9}" type="pres">
      <dgm:prSet presAssocID="{A5B64BFC-6D51-4FD0-8EB5-7F0CFF12ED8E}" presName="Name1" presStyleCnt="0"/>
      <dgm:spPr/>
    </dgm:pt>
    <dgm:pt modelId="{FC274685-C9F5-4094-86C4-B75E27DE907C}" type="pres">
      <dgm:prSet presAssocID="{C0281889-47E3-4FCF-B048-44D1E229A3C4}" presName="picture_1" presStyleCnt="0"/>
      <dgm:spPr/>
    </dgm:pt>
    <dgm:pt modelId="{46D36D89-423D-4446-B477-AB475692CC3D}" type="pres">
      <dgm:prSet presAssocID="{C0281889-47E3-4FCF-B048-44D1E229A3C4}" presName="pictureRepeatNode" presStyleLbl="alignImgPlace1" presStyleIdx="0" presStyleCnt="1" custScaleX="191440" custScaleY="191440"/>
      <dgm:spPr/>
    </dgm:pt>
    <dgm:pt modelId="{79D7CEDB-8104-4451-ACE4-9C54728C8F31}" type="pres">
      <dgm:prSet presAssocID="{46AB99D6-83BC-4C8D-8A5C-033EDB4E386F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317794B-557A-43B5-892D-3BAFC348EBA2}" type="presOf" srcId="{A5B64BFC-6D51-4FD0-8EB5-7F0CFF12ED8E}" destId="{62FCCB03-E374-451D-98F2-5D828F934070}" srcOrd="0" destOrd="0" presId="urn:microsoft.com/office/officeart/2008/layout/CircularPictureCallout"/>
    <dgm:cxn modelId="{A8513F51-A6CE-41A3-B3EF-7F6048FB0481}" type="presOf" srcId="{C0281889-47E3-4FCF-B048-44D1E229A3C4}" destId="{46D36D89-423D-4446-B477-AB475692CC3D}" srcOrd="0" destOrd="0" presId="urn:microsoft.com/office/officeart/2008/layout/CircularPictureCallout"/>
    <dgm:cxn modelId="{BE301AAC-0FA7-4F15-BCA1-CA9003155E8B}" srcId="{A5B64BFC-6D51-4FD0-8EB5-7F0CFF12ED8E}" destId="{46AB99D6-83BC-4C8D-8A5C-033EDB4E386F}" srcOrd="0" destOrd="0" parTransId="{1803AF9E-52D8-46B8-80AC-0ADBB7F6D1E7}" sibTransId="{C0281889-47E3-4FCF-B048-44D1E229A3C4}"/>
    <dgm:cxn modelId="{E0B70CF5-DE90-4B31-A5EC-7A16700077BC}" type="presOf" srcId="{46AB99D6-83BC-4C8D-8A5C-033EDB4E386F}" destId="{79D7CEDB-8104-4451-ACE4-9C54728C8F31}" srcOrd="0" destOrd="0" presId="urn:microsoft.com/office/officeart/2008/layout/CircularPictureCallout"/>
    <dgm:cxn modelId="{61D95805-9A4C-4AE2-BBC7-4B36E5E98631}" type="presParOf" srcId="{62FCCB03-E374-451D-98F2-5D828F934070}" destId="{8ADE9732-7F45-49AD-A367-88683D9353B9}" srcOrd="0" destOrd="0" presId="urn:microsoft.com/office/officeart/2008/layout/CircularPictureCallout"/>
    <dgm:cxn modelId="{543EA0C1-107F-47D1-B6E8-431BDFD47CF8}" type="presParOf" srcId="{8ADE9732-7F45-49AD-A367-88683D9353B9}" destId="{FC274685-C9F5-4094-86C4-B75E27DE907C}" srcOrd="0" destOrd="0" presId="urn:microsoft.com/office/officeart/2008/layout/CircularPictureCallout"/>
    <dgm:cxn modelId="{FFE44938-0255-4F16-9121-6D888CE2EBBF}" type="presParOf" srcId="{FC274685-C9F5-4094-86C4-B75E27DE907C}" destId="{46D36D89-423D-4446-B477-AB475692CC3D}" srcOrd="0" destOrd="0" presId="urn:microsoft.com/office/officeart/2008/layout/CircularPictureCallout"/>
    <dgm:cxn modelId="{4CADA89B-6CFD-4866-BD0D-8D9A47310873}" type="presParOf" srcId="{8ADE9732-7F45-49AD-A367-88683D9353B9}" destId="{79D7CEDB-8104-4451-ACE4-9C54728C8F3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CB77B1-6633-42A6-B51A-B6FADB00DD0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v-SE"/>
        </a:p>
      </dgm:t>
    </dgm:pt>
    <dgm:pt modelId="{B53F5E77-7619-4565-A5BF-831405AEF3E6}">
      <dgm:prSet phldrT="[Text]"/>
      <dgm:spPr/>
      <dgm:t>
        <a:bodyPr/>
        <a:lstStyle/>
        <a:p>
          <a:r>
            <a:rPr lang="sv-SE" dirty="0">
              <a:solidFill>
                <a:schemeClr val="tx1"/>
              </a:solidFill>
              <a:latin typeface="Raleway" panose="020B0503030101060003" pitchFamily="34" charset="0"/>
            </a:rPr>
            <a:t>JavaScript Object Notation (JSON)</a:t>
          </a:r>
        </a:p>
      </dgm:t>
    </dgm:pt>
    <dgm:pt modelId="{D73D2D28-5891-49AB-95E0-2F3C57EB20DE}" type="parTrans" cxnId="{B6C1B475-3093-4F43-878A-1AA00422DE75}">
      <dgm:prSet/>
      <dgm:spPr/>
      <dgm:t>
        <a:bodyPr/>
        <a:lstStyle/>
        <a:p>
          <a:endParaRPr lang="sv-SE"/>
        </a:p>
      </dgm:t>
    </dgm:pt>
    <dgm:pt modelId="{73D90E1C-2AAA-4999-AE97-04EF40914051}" type="sibTrans" cxnId="{B6C1B475-3093-4F43-878A-1AA00422DE75}">
      <dgm:prSet/>
      <dgm:spPr/>
      <dgm:t>
        <a:bodyPr/>
        <a:lstStyle/>
        <a:p>
          <a:endParaRPr lang="sv-SE"/>
        </a:p>
      </dgm:t>
    </dgm:pt>
    <dgm:pt modelId="{45F6A6E8-E4E0-4E1A-8906-09E24A0A5979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Raleway" panose="020B0503030101060003" pitchFamily="34" charset="0"/>
            </a:rPr>
            <a:t>Lightweight data-interchange format using text</a:t>
          </a:r>
          <a:endParaRPr lang="sv-SE" dirty="0">
            <a:solidFill>
              <a:schemeClr val="tx1"/>
            </a:solidFill>
            <a:latin typeface="Raleway" panose="020B0503030101060003" pitchFamily="34" charset="0"/>
          </a:endParaRPr>
        </a:p>
      </dgm:t>
    </dgm:pt>
    <dgm:pt modelId="{6E7F6832-694C-4FDD-A5E1-ECD99C02546E}" type="parTrans" cxnId="{CF26BEF2-C18C-4CF2-978B-D77106627BF6}">
      <dgm:prSet/>
      <dgm:spPr/>
      <dgm:t>
        <a:bodyPr/>
        <a:lstStyle/>
        <a:p>
          <a:endParaRPr lang="sv-SE"/>
        </a:p>
      </dgm:t>
    </dgm:pt>
    <dgm:pt modelId="{E06AC141-7829-4111-95F0-3E95D4AF1864}" type="sibTrans" cxnId="{CF26BEF2-C18C-4CF2-978B-D77106627BF6}">
      <dgm:prSet/>
      <dgm:spPr/>
      <dgm:t>
        <a:bodyPr/>
        <a:lstStyle/>
        <a:p>
          <a:endParaRPr lang="sv-SE"/>
        </a:p>
      </dgm:t>
    </dgm:pt>
    <dgm:pt modelId="{4F9D553E-8EF8-4E46-87F2-96F77A909E6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Raleway" panose="020B0503030101060003" pitchFamily="34" charset="0"/>
            </a:rPr>
            <a:t>Language independent</a:t>
          </a:r>
          <a:endParaRPr lang="sv-SE" dirty="0">
            <a:solidFill>
              <a:schemeClr val="tx1"/>
            </a:solidFill>
            <a:latin typeface="Raleway" panose="020B0503030101060003" pitchFamily="34" charset="0"/>
          </a:endParaRPr>
        </a:p>
      </dgm:t>
    </dgm:pt>
    <dgm:pt modelId="{8D88E076-451B-44FF-B871-0883A0FDB054}" type="parTrans" cxnId="{F4FFBFCA-A0DA-47E2-B913-6F4C042FD444}">
      <dgm:prSet/>
      <dgm:spPr/>
      <dgm:t>
        <a:bodyPr/>
        <a:lstStyle/>
        <a:p>
          <a:endParaRPr lang="sv-SE"/>
        </a:p>
      </dgm:t>
    </dgm:pt>
    <dgm:pt modelId="{56EE4F49-F691-4026-AE8D-9AE79C6AD0DC}" type="sibTrans" cxnId="{F4FFBFCA-A0DA-47E2-B913-6F4C042FD444}">
      <dgm:prSet/>
      <dgm:spPr/>
      <dgm:t>
        <a:bodyPr/>
        <a:lstStyle/>
        <a:p>
          <a:endParaRPr lang="sv-SE"/>
        </a:p>
      </dgm:t>
    </dgm:pt>
    <dgm:pt modelId="{26708024-9F98-4C99-8D68-1ADF31E88E7B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Raleway" panose="020B0503030101060003" pitchFamily="34" charset="0"/>
            </a:rPr>
            <a:t>A collection of name and value pairs</a:t>
          </a:r>
          <a:endParaRPr lang="sv-SE" dirty="0">
            <a:solidFill>
              <a:schemeClr val="tx1"/>
            </a:solidFill>
            <a:latin typeface="Raleway" panose="020B0503030101060003" pitchFamily="34" charset="0"/>
          </a:endParaRPr>
        </a:p>
      </dgm:t>
    </dgm:pt>
    <dgm:pt modelId="{919A3D39-CBAE-40FA-8554-3CD53ED0ECBA}" type="parTrans" cxnId="{51B93FDF-D5BD-49CD-99DB-6E00CE508775}">
      <dgm:prSet/>
      <dgm:spPr/>
      <dgm:t>
        <a:bodyPr/>
        <a:lstStyle/>
        <a:p>
          <a:endParaRPr lang="sv-SE"/>
        </a:p>
      </dgm:t>
    </dgm:pt>
    <dgm:pt modelId="{8197CE67-C840-4BB1-BF45-A65B64BC57D1}" type="sibTrans" cxnId="{51B93FDF-D5BD-49CD-99DB-6E00CE508775}">
      <dgm:prSet/>
      <dgm:spPr/>
      <dgm:t>
        <a:bodyPr/>
        <a:lstStyle/>
        <a:p>
          <a:endParaRPr lang="sv-SE"/>
        </a:p>
      </dgm:t>
    </dgm:pt>
    <dgm:pt modelId="{FA6ADF9A-A70B-4B5D-9A90-3578C010239B}">
      <dgm:prSet phldrT="[Text]"/>
      <dgm:spPr/>
      <dgm:t>
        <a:bodyPr/>
        <a:lstStyle/>
        <a:p>
          <a:r>
            <a:rPr lang="sv-SE" dirty="0">
              <a:solidFill>
                <a:schemeClr val="tx1"/>
              </a:solidFill>
              <a:latin typeface="Raleway" panose="020B0503030101060003" pitchFamily="34" charset="0"/>
            </a:rPr>
            <a:t>PowerShell supports JSON format</a:t>
          </a:r>
        </a:p>
      </dgm:t>
    </dgm:pt>
    <dgm:pt modelId="{03C21F70-0851-4281-B960-5F7C3A937965}" type="parTrans" cxnId="{AC7F20F6-0744-4681-8199-F1BD102A0AA5}">
      <dgm:prSet/>
      <dgm:spPr/>
      <dgm:t>
        <a:bodyPr/>
        <a:lstStyle/>
        <a:p>
          <a:endParaRPr lang="sv-SE"/>
        </a:p>
      </dgm:t>
    </dgm:pt>
    <dgm:pt modelId="{2CCEA15B-71D0-443B-99AB-647C1B0244F1}" type="sibTrans" cxnId="{AC7F20F6-0744-4681-8199-F1BD102A0AA5}">
      <dgm:prSet/>
      <dgm:spPr/>
      <dgm:t>
        <a:bodyPr/>
        <a:lstStyle/>
        <a:p>
          <a:endParaRPr lang="sv-SE"/>
        </a:p>
      </dgm:t>
    </dgm:pt>
    <dgm:pt modelId="{D17E128D-9385-4127-AEF3-E7BBA917B814}" type="pres">
      <dgm:prSet presAssocID="{7ECB77B1-6633-42A6-B51A-B6FADB00DD01}" presName="Name0" presStyleCnt="0">
        <dgm:presLayoutVars>
          <dgm:chMax val="7"/>
          <dgm:chPref val="7"/>
          <dgm:dir/>
        </dgm:presLayoutVars>
      </dgm:prSet>
      <dgm:spPr/>
    </dgm:pt>
    <dgm:pt modelId="{0365D870-9E9F-405E-A914-540FCF87BE7D}" type="pres">
      <dgm:prSet presAssocID="{7ECB77B1-6633-42A6-B51A-B6FADB00DD01}" presName="Name1" presStyleCnt="0"/>
      <dgm:spPr/>
    </dgm:pt>
    <dgm:pt modelId="{8E6A7F26-B570-4FAB-A14A-98E81CC97EE1}" type="pres">
      <dgm:prSet presAssocID="{7ECB77B1-6633-42A6-B51A-B6FADB00DD01}" presName="cycle" presStyleCnt="0"/>
      <dgm:spPr/>
    </dgm:pt>
    <dgm:pt modelId="{D7E9C987-A563-4774-8BB2-468CB8BF1D2C}" type="pres">
      <dgm:prSet presAssocID="{7ECB77B1-6633-42A6-B51A-B6FADB00DD01}" presName="srcNode" presStyleLbl="node1" presStyleIdx="0" presStyleCnt="5"/>
      <dgm:spPr/>
    </dgm:pt>
    <dgm:pt modelId="{79EA8F41-367B-46FE-98D5-955F89CC0A3F}" type="pres">
      <dgm:prSet presAssocID="{7ECB77B1-6633-42A6-B51A-B6FADB00DD01}" presName="conn" presStyleLbl="parChTrans1D2" presStyleIdx="0" presStyleCnt="1"/>
      <dgm:spPr/>
    </dgm:pt>
    <dgm:pt modelId="{934232F9-A5B9-4091-B44F-EF89900E8DF4}" type="pres">
      <dgm:prSet presAssocID="{7ECB77B1-6633-42A6-B51A-B6FADB00DD01}" presName="extraNode" presStyleLbl="node1" presStyleIdx="0" presStyleCnt="5"/>
      <dgm:spPr/>
    </dgm:pt>
    <dgm:pt modelId="{152B01D0-CC6B-4466-85F0-B2A74D0FE8D3}" type="pres">
      <dgm:prSet presAssocID="{7ECB77B1-6633-42A6-B51A-B6FADB00DD01}" presName="dstNode" presStyleLbl="node1" presStyleIdx="0" presStyleCnt="5"/>
      <dgm:spPr/>
    </dgm:pt>
    <dgm:pt modelId="{EC8F189E-3EFB-4372-B710-E664983E0980}" type="pres">
      <dgm:prSet presAssocID="{B53F5E77-7619-4565-A5BF-831405AEF3E6}" presName="text_1" presStyleLbl="node1" presStyleIdx="0" presStyleCnt="5">
        <dgm:presLayoutVars>
          <dgm:bulletEnabled val="1"/>
        </dgm:presLayoutVars>
      </dgm:prSet>
      <dgm:spPr/>
    </dgm:pt>
    <dgm:pt modelId="{49E42270-38BC-4A9C-B2D6-2A00A268184A}" type="pres">
      <dgm:prSet presAssocID="{B53F5E77-7619-4565-A5BF-831405AEF3E6}" presName="accent_1" presStyleCnt="0"/>
      <dgm:spPr/>
    </dgm:pt>
    <dgm:pt modelId="{F707B577-9BD9-4887-BD75-4C14C9945CCF}" type="pres">
      <dgm:prSet presAssocID="{B53F5E77-7619-4565-A5BF-831405AEF3E6}" presName="accentRepeatNode" presStyleLbl="solidFgAcc1" presStyleIdx="0" presStyleCnt="5"/>
      <dgm:spPr>
        <a:solidFill>
          <a:srgbClr val="73BFDD"/>
        </a:solidFill>
      </dgm:spPr>
    </dgm:pt>
    <dgm:pt modelId="{B338CE3D-D633-468E-ADA2-93775847566C}" type="pres">
      <dgm:prSet presAssocID="{45F6A6E8-E4E0-4E1A-8906-09E24A0A5979}" presName="text_2" presStyleLbl="node1" presStyleIdx="1" presStyleCnt="5">
        <dgm:presLayoutVars>
          <dgm:bulletEnabled val="1"/>
        </dgm:presLayoutVars>
      </dgm:prSet>
      <dgm:spPr/>
    </dgm:pt>
    <dgm:pt modelId="{63693988-DBBC-4983-9261-880F672911F0}" type="pres">
      <dgm:prSet presAssocID="{45F6A6E8-E4E0-4E1A-8906-09E24A0A5979}" presName="accent_2" presStyleCnt="0"/>
      <dgm:spPr/>
    </dgm:pt>
    <dgm:pt modelId="{A99EE131-578D-4DF0-8A19-7E1B2E2FA184}" type="pres">
      <dgm:prSet presAssocID="{45F6A6E8-E4E0-4E1A-8906-09E24A0A5979}" presName="accentRepeatNode" presStyleLbl="solidFgAcc1" presStyleIdx="1" presStyleCnt="5"/>
      <dgm:spPr>
        <a:solidFill>
          <a:srgbClr val="0070C0"/>
        </a:solidFill>
      </dgm:spPr>
    </dgm:pt>
    <dgm:pt modelId="{4E4D4BF6-D12E-43F6-AB24-7B9F3BC5C808}" type="pres">
      <dgm:prSet presAssocID="{4F9D553E-8EF8-4E46-87F2-96F77A909E61}" presName="text_3" presStyleLbl="node1" presStyleIdx="2" presStyleCnt="5">
        <dgm:presLayoutVars>
          <dgm:bulletEnabled val="1"/>
        </dgm:presLayoutVars>
      </dgm:prSet>
      <dgm:spPr/>
    </dgm:pt>
    <dgm:pt modelId="{C8A301D1-F31E-4BB5-860E-E418190C1EFC}" type="pres">
      <dgm:prSet presAssocID="{4F9D553E-8EF8-4E46-87F2-96F77A909E61}" presName="accent_3" presStyleCnt="0"/>
      <dgm:spPr/>
    </dgm:pt>
    <dgm:pt modelId="{F1CBB7E7-37E4-44E7-9AF2-16973E4DF0BA}" type="pres">
      <dgm:prSet presAssocID="{4F9D553E-8EF8-4E46-87F2-96F77A909E61}" presName="accentRepeatNode" presStyleLbl="solidFgAcc1" presStyleIdx="2" presStyleCnt="5"/>
      <dgm:spPr>
        <a:solidFill>
          <a:srgbClr val="00B0F0"/>
        </a:solidFill>
      </dgm:spPr>
    </dgm:pt>
    <dgm:pt modelId="{F03D8687-E0EA-4D81-8662-42911906EF3B}" type="pres">
      <dgm:prSet presAssocID="{26708024-9F98-4C99-8D68-1ADF31E88E7B}" presName="text_4" presStyleLbl="node1" presStyleIdx="3" presStyleCnt="5">
        <dgm:presLayoutVars>
          <dgm:bulletEnabled val="1"/>
        </dgm:presLayoutVars>
      </dgm:prSet>
      <dgm:spPr/>
    </dgm:pt>
    <dgm:pt modelId="{5DE7908A-FA77-41C6-B064-007908DD0BBE}" type="pres">
      <dgm:prSet presAssocID="{26708024-9F98-4C99-8D68-1ADF31E88E7B}" presName="accent_4" presStyleCnt="0"/>
      <dgm:spPr/>
    </dgm:pt>
    <dgm:pt modelId="{A36D17C8-146F-43A7-BED9-A89BB821256A}" type="pres">
      <dgm:prSet presAssocID="{26708024-9F98-4C99-8D68-1ADF31E88E7B}" presName="accentRepeatNode" presStyleLbl="solidFgAcc1" presStyleIdx="3" presStyleCnt="5"/>
      <dgm:spPr>
        <a:solidFill>
          <a:srgbClr val="123E64"/>
        </a:solidFill>
      </dgm:spPr>
    </dgm:pt>
    <dgm:pt modelId="{5C3D516F-062D-4413-A1FB-71FAABE9991C}" type="pres">
      <dgm:prSet presAssocID="{FA6ADF9A-A70B-4B5D-9A90-3578C010239B}" presName="text_5" presStyleLbl="node1" presStyleIdx="4" presStyleCnt="5">
        <dgm:presLayoutVars>
          <dgm:bulletEnabled val="1"/>
        </dgm:presLayoutVars>
      </dgm:prSet>
      <dgm:spPr/>
    </dgm:pt>
    <dgm:pt modelId="{D1F18418-BF46-43E4-A9AC-B831CC068915}" type="pres">
      <dgm:prSet presAssocID="{FA6ADF9A-A70B-4B5D-9A90-3578C010239B}" presName="accent_5" presStyleCnt="0"/>
      <dgm:spPr/>
    </dgm:pt>
    <dgm:pt modelId="{FCACC01F-0E06-42DB-AFD6-D16A2A876361}" type="pres">
      <dgm:prSet presAssocID="{FA6ADF9A-A70B-4B5D-9A90-3578C010239B}" presName="accentRepeatNode" presStyleLbl="solidFgAcc1" presStyleIdx="4" presStyleCnt="5"/>
      <dgm:spPr>
        <a:solidFill>
          <a:srgbClr val="73BFDD"/>
        </a:solidFill>
      </dgm:spPr>
    </dgm:pt>
  </dgm:ptLst>
  <dgm:cxnLst>
    <dgm:cxn modelId="{7E074C04-8D67-4FB6-BC2D-75147A1CBB5E}" type="presOf" srcId="{B53F5E77-7619-4565-A5BF-831405AEF3E6}" destId="{EC8F189E-3EFB-4372-B710-E664983E0980}" srcOrd="0" destOrd="0" presId="urn:microsoft.com/office/officeart/2008/layout/VerticalCurvedList"/>
    <dgm:cxn modelId="{DBF13069-D14C-4E95-B1EC-B46CF9A49BEE}" type="presOf" srcId="{4F9D553E-8EF8-4E46-87F2-96F77A909E61}" destId="{4E4D4BF6-D12E-43F6-AB24-7B9F3BC5C808}" srcOrd="0" destOrd="0" presId="urn:microsoft.com/office/officeart/2008/layout/VerticalCurvedList"/>
    <dgm:cxn modelId="{B6C1B475-3093-4F43-878A-1AA00422DE75}" srcId="{7ECB77B1-6633-42A6-B51A-B6FADB00DD01}" destId="{B53F5E77-7619-4565-A5BF-831405AEF3E6}" srcOrd="0" destOrd="0" parTransId="{D73D2D28-5891-49AB-95E0-2F3C57EB20DE}" sibTransId="{73D90E1C-2AAA-4999-AE97-04EF40914051}"/>
    <dgm:cxn modelId="{2752B593-236A-4926-819E-5B42B1BD5F4E}" type="presOf" srcId="{FA6ADF9A-A70B-4B5D-9A90-3578C010239B}" destId="{5C3D516F-062D-4413-A1FB-71FAABE9991C}" srcOrd="0" destOrd="0" presId="urn:microsoft.com/office/officeart/2008/layout/VerticalCurvedList"/>
    <dgm:cxn modelId="{D6CFCCB7-9893-4590-B692-E325521A0D78}" type="presOf" srcId="{7ECB77B1-6633-42A6-B51A-B6FADB00DD01}" destId="{D17E128D-9385-4127-AEF3-E7BBA917B814}" srcOrd="0" destOrd="0" presId="urn:microsoft.com/office/officeart/2008/layout/VerticalCurvedList"/>
    <dgm:cxn modelId="{FC5F43B9-0782-41D5-832C-85174E6C7667}" type="presOf" srcId="{26708024-9F98-4C99-8D68-1ADF31E88E7B}" destId="{F03D8687-E0EA-4D81-8662-42911906EF3B}" srcOrd="0" destOrd="0" presId="urn:microsoft.com/office/officeart/2008/layout/VerticalCurvedList"/>
    <dgm:cxn modelId="{088487B9-60FC-4854-8097-087180590E2E}" type="presOf" srcId="{73D90E1C-2AAA-4999-AE97-04EF40914051}" destId="{79EA8F41-367B-46FE-98D5-955F89CC0A3F}" srcOrd="0" destOrd="0" presId="urn:microsoft.com/office/officeart/2008/layout/VerticalCurvedList"/>
    <dgm:cxn modelId="{F4FFBFCA-A0DA-47E2-B913-6F4C042FD444}" srcId="{7ECB77B1-6633-42A6-B51A-B6FADB00DD01}" destId="{4F9D553E-8EF8-4E46-87F2-96F77A909E61}" srcOrd="2" destOrd="0" parTransId="{8D88E076-451B-44FF-B871-0883A0FDB054}" sibTransId="{56EE4F49-F691-4026-AE8D-9AE79C6AD0DC}"/>
    <dgm:cxn modelId="{51B93FDF-D5BD-49CD-99DB-6E00CE508775}" srcId="{7ECB77B1-6633-42A6-B51A-B6FADB00DD01}" destId="{26708024-9F98-4C99-8D68-1ADF31E88E7B}" srcOrd="3" destOrd="0" parTransId="{919A3D39-CBAE-40FA-8554-3CD53ED0ECBA}" sibTransId="{8197CE67-C840-4BB1-BF45-A65B64BC57D1}"/>
    <dgm:cxn modelId="{CF26BEF2-C18C-4CF2-978B-D77106627BF6}" srcId="{7ECB77B1-6633-42A6-B51A-B6FADB00DD01}" destId="{45F6A6E8-E4E0-4E1A-8906-09E24A0A5979}" srcOrd="1" destOrd="0" parTransId="{6E7F6832-694C-4FDD-A5E1-ECD99C02546E}" sibTransId="{E06AC141-7829-4111-95F0-3E95D4AF1864}"/>
    <dgm:cxn modelId="{AC7F20F6-0744-4681-8199-F1BD102A0AA5}" srcId="{7ECB77B1-6633-42A6-B51A-B6FADB00DD01}" destId="{FA6ADF9A-A70B-4B5D-9A90-3578C010239B}" srcOrd="4" destOrd="0" parTransId="{03C21F70-0851-4281-B960-5F7C3A937965}" sibTransId="{2CCEA15B-71D0-443B-99AB-647C1B0244F1}"/>
    <dgm:cxn modelId="{2C2609FD-3BBC-4974-A7C9-1A8E68424AA2}" type="presOf" srcId="{45F6A6E8-E4E0-4E1A-8906-09E24A0A5979}" destId="{B338CE3D-D633-468E-ADA2-93775847566C}" srcOrd="0" destOrd="0" presId="urn:microsoft.com/office/officeart/2008/layout/VerticalCurvedList"/>
    <dgm:cxn modelId="{38855594-97B0-4994-8DFA-FBE218EA8DB1}" type="presParOf" srcId="{D17E128D-9385-4127-AEF3-E7BBA917B814}" destId="{0365D870-9E9F-405E-A914-540FCF87BE7D}" srcOrd="0" destOrd="0" presId="urn:microsoft.com/office/officeart/2008/layout/VerticalCurvedList"/>
    <dgm:cxn modelId="{99CE79CF-0F01-400A-BA8B-656CF84081F4}" type="presParOf" srcId="{0365D870-9E9F-405E-A914-540FCF87BE7D}" destId="{8E6A7F26-B570-4FAB-A14A-98E81CC97EE1}" srcOrd="0" destOrd="0" presId="urn:microsoft.com/office/officeart/2008/layout/VerticalCurvedList"/>
    <dgm:cxn modelId="{5B1B2C9A-2FB6-4080-B982-0AAA92BD5E75}" type="presParOf" srcId="{8E6A7F26-B570-4FAB-A14A-98E81CC97EE1}" destId="{D7E9C987-A563-4774-8BB2-468CB8BF1D2C}" srcOrd="0" destOrd="0" presId="urn:microsoft.com/office/officeart/2008/layout/VerticalCurvedList"/>
    <dgm:cxn modelId="{12430A5A-772F-4627-916F-1DF7E977C2C3}" type="presParOf" srcId="{8E6A7F26-B570-4FAB-A14A-98E81CC97EE1}" destId="{79EA8F41-367B-46FE-98D5-955F89CC0A3F}" srcOrd="1" destOrd="0" presId="urn:microsoft.com/office/officeart/2008/layout/VerticalCurvedList"/>
    <dgm:cxn modelId="{392F18FC-C7AA-4FF3-A287-34CFF2D639A1}" type="presParOf" srcId="{8E6A7F26-B570-4FAB-A14A-98E81CC97EE1}" destId="{934232F9-A5B9-4091-B44F-EF89900E8DF4}" srcOrd="2" destOrd="0" presId="urn:microsoft.com/office/officeart/2008/layout/VerticalCurvedList"/>
    <dgm:cxn modelId="{E2B3FA8F-222E-4EA0-A9B0-8CD1D775EF23}" type="presParOf" srcId="{8E6A7F26-B570-4FAB-A14A-98E81CC97EE1}" destId="{152B01D0-CC6B-4466-85F0-B2A74D0FE8D3}" srcOrd="3" destOrd="0" presId="urn:microsoft.com/office/officeart/2008/layout/VerticalCurvedList"/>
    <dgm:cxn modelId="{FD609B58-11DA-4638-BE3C-EFBCBCBB0E16}" type="presParOf" srcId="{0365D870-9E9F-405E-A914-540FCF87BE7D}" destId="{EC8F189E-3EFB-4372-B710-E664983E0980}" srcOrd="1" destOrd="0" presId="urn:microsoft.com/office/officeart/2008/layout/VerticalCurvedList"/>
    <dgm:cxn modelId="{BA6FB88F-AD8A-449F-8679-28144F76218A}" type="presParOf" srcId="{0365D870-9E9F-405E-A914-540FCF87BE7D}" destId="{49E42270-38BC-4A9C-B2D6-2A00A268184A}" srcOrd="2" destOrd="0" presId="urn:microsoft.com/office/officeart/2008/layout/VerticalCurvedList"/>
    <dgm:cxn modelId="{734C67A9-2498-42F3-BEE2-42904BD18D26}" type="presParOf" srcId="{49E42270-38BC-4A9C-B2D6-2A00A268184A}" destId="{F707B577-9BD9-4887-BD75-4C14C9945CCF}" srcOrd="0" destOrd="0" presId="urn:microsoft.com/office/officeart/2008/layout/VerticalCurvedList"/>
    <dgm:cxn modelId="{5D58266D-95A9-4EEB-800F-67A247C948EE}" type="presParOf" srcId="{0365D870-9E9F-405E-A914-540FCF87BE7D}" destId="{B338CE3D-D633-468E-ADA2-93775847566C}" srcOrd="3" destOrd="0" presId="urn:microsoft.com/office/officeart/2008/layout/VerticalCurvedList"/>
    <dgm:cxn modelId="{F83E4EC1-A609-4449-8BCC-AE31E1F36C21}" type="presParOf" srcId="{0365D870-9E9F-405E-A914-540FCF87BE7D}" destId="{63693988-DBBC-4983-9261-880F672911F0}" srcOrd="4" destOrd="0" presId="urn:microsoft.com/office/officeart/2008/layout/VerticalCurvedList"/>
    <dgm:cxn modelId="{687FEC6A-614F-44BF-B3F1-08A371857D60}" type="presParOf" srcId="{63693988-DBBC-4983-9261-880F672911F0}" destId="{A99EE131-578D-4DF0-8A19-7E1B2E2FA184}" srcOrd="0" destOrd="0" presId="urn:microsoft.com/office/officeart/2008/layout/VerticalCurvedList"/>
    <dgm:cxn modelId="{3D793647-62B3-4DDF-8B58-F3878FE9F73C}" type="presParOf" srcId="{0365D870-9E9F-405E-A914-540FCF87BE7D}" destId="{4E4D4BF6-D12E-43F6-AB24-7B9F3BC5C808}" srcOrd="5" destOrd="0" presId="urn:microsoft.com/office/officeart/2008/layout/VerticalCurvedList"/>
    <dgm:cxn modelId="{127331F1-24EA-4094-A2D0-FC072D481E14}" type="presParOf" srcId="{0365D870-9E9F-405E-A914-540FCF87BE7D}" destId="{C8A301D1-F31E-4BB5-860E-E418190C1EFC}" srcOrd="6" destOrd="0" presId="urn:microsoft.com/office/officeart/2008/layout/VerticalCurvedList"/>
    <dgm:cxn modelId="{46D97C40-EF0D-470E-9673-39FDB1EC0343}" type="presParOf" srcId="{C8A301D1-F31E-4BB5-860E-E418190C1EFC}" destId="{F1CBB7E7-37E4-44E7-9AF2-16973E4DF0BA}" srcOrd="0" destOrd="0" presId="urn:microsoft.com/office/officeart/2008/layout/VerticalCurvedList"/>
    <dgm:cxn modelId="{DD0B6186-C3BA-47D6-B10F-43491F0F50E2}" type="presParOf" srcId="{0365D870-9E9F-405E-A914-540FCF87BE7D}" destId="{F03D8687-E0EA-4D81-8662-42911906EF3B}" srcOrd="7" destOrd="0" presId="urn:microsoft.com/office/officeart/2008/layout/VerticalCurvedList"/>
    <dgm:cxn modelId="{15DD5ED2-11A5-4F5F-AAB5-4552906EE574}" type="presParOf" srcId="{0365D870-9E9F-405E-A914-540FCF87BE7D}" destId="{5DE7908A-FA77-41C6-B064-007908DD0BBE}" srcOrd="8" destOrd="0" presId="urn:microsoft.com/office/officeart/2008/layout/VerticalCurvedList"/>
    <dgm:cxn modelId="{901B4501-F524-48EF-95B9-C2C00BE04A77}" type="presParOf" srcId="{5DE7908A-FA77-41C6-B064-007908DD0BBE}" destId="{A36D17C8-146F-43A7-BED9-A89BB821256A}" srcOrd="0" destOrd="0" presId="urn:microsoft.com/office/officeart/2008/layout/VerticalCurvedList"/>
    <dgm:cxn modelId="{73707048-1D2B-4979-B958-F03C022566E2}" type="presParOf" srcId="{0365D870-9E9F-405E-A914-540FCF87BE7D}" destId="{5C3D516F-062D-4413-A1FB-71FAABE9991C}" srcOrd="9" destOrd="0" presId="urn:microsoft.com/office/officeart/2008/layout/VerticalCurvedList"/>
    <dgm:cxn modelId="{308B034C-D982-44E1-8AAB-E7DA1A390FDF}" type="presParOf" srcId="{0365D870-9E9F-405E-A914-540FCF87BE7D}" destId="{D1F18418-BF46-43E4-A9AC-B831CC068915}" srcOrd="10" destOrd="0" presId="urn:microsoft.com/office/officeart/2008/layout/VerticalCurvedList"/>
    <dgm:cxn modelId="{31BC3127-DBA6-4A46-B18C-A58763E2BF6C}" type="presParOf" srcId="{D1F18418-BF46-43E4-A9AC-B831CC068915}" destId="{FCACC01F-0E06-42DB-AFD6-D16A2A87636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DC68E-F7A5-4F7E-9236-6CA8F3ACDF82}">
      <dsp:nvSpPr>
        <dsp:cNvPr id="0" name=""/>
        <dsp:cNvSpPr/>
      </dsp:nvSpPr>
      <dsp:spPr>
        <a:xfrm>
          <a:off x="136055" y="-9504"/>
          <a:ext cx="521853" cy="5218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4F6EED-8521-4E37-8810-77EE6E3F5B89}">
      <dsp:nvSpPr>
        <dsp:cNvPr id="0" name=""/>
        <dsp:cNvSpPr/>
      </dsp:nvSpPr>
      <dsp:spPr>
        <a:xfrm>
          <a:off x="269948" y="263728"/>
          <a:ext cx="254068" cy="13100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9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 sz="9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9948" y="263728"/>
        <a:ext cx="254068" cy="1310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AFE9D-CCA1-4A93-9691-FC978F9CE9A1}">
      <dsp:nvSpPr>
        <dsp:cNvPr id="0" name=""/>
        <dsp:cNvSpPr/>
      </dsp:nvSpPr>
      <dsp:spPr>
        <a:xfrm>
          <a:off x="5338" y="137665"/>
          <a:ext cx="518633" cy="51863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E01F2-483A-4155-B3BF-14C3DB5E76A6}">
      <dsp:nvSpPr>
        <dsp:cNvPr id="0" name=""/>
        <dsp:cNvSpPr/>
      </dsp:nvSpPr>
      <dsp:spPr>
        <a:xfrm>
          <a:off x="179965" y="405186"/>
          <a:ext cx="169379" cy="8733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6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 sz="6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79965" y="405186"/>
        <a:ext cx="169379" cy="873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36055" y="3728"/>
          <a:ext cx="521853" cy="5218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269948" y="276961"/>
          <a:ext cx="254068" cy="13100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9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 sz="9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9948" y="276961"/>
        <a:ext cx="254068" cy="1310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1470" y="271748"/>
          <a:ext cx="960354" cy="96035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341120" y="767477"/>
          <a:ext cx="321054" cy="16554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1120" y="767477"/>
        <a:ext cx="321054" cy="1655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EFBD8C-1BD9-44D3-91C2-8814CE1EF1E9}">
      <dsp:nvSpPr>
        <dsp:cNvPr id="0" name=""/>
        <dsp:cNvSpPr/>
      </dsp:nvSpPr>
      <dsp:spPr>
        <a:xfrm>
          <a:off x="136055" y="3728"/>
          <a:ext cx="521853" cy="5218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06756-AAED-4952-B734-D5E78ADCB029}">
      <dsp:nvSpPr>
        <dsp:cNvPr id="0" name=""/>
        <dsp:cNvSpPr/>
      </dsp:nvSpPr>
      <dsp:spPr>
        <a:xfrm>
          <a:off x="269948" y="276961"/>
          <a:ext cx="254068" cy="131004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900" kern="120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</a:t>
          </a:r>
          <a:endParaRPr lang="en-GB" sz="9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69948" y="276961"/>
        <a:ext cx="254068" cy="1310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36D89-423D-4446-B477-AB475692CC3D}">
      <dsp:nvSpPr>
        <dsp:cNvPr id="0" name=""/>
        <dsp:cNvSpPr/>
      </dsp:nvSpPr>
      <dsp:spPr>
        <a:xfrm>
          <a:off x="21470" y="271749"/>
          <a:ext cx="960354" cy="9603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7CEDB-8104-4451-ACE4-9C54728C8F31}">
      <dsp:nvSpPr>
        <dsp:cNvPr id="0" name=""/>
        <dsp:cNvSpPr/>
      </dsp:nvSpPr>
      <dsp:spPr>
        <a:xfrm>
          <a:off x="341120" y="767477"/>
          <a:ext cx="321054" cy="16554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5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341120" y="767477"/>
        <a:ext cx="321054" cy="1655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EA8F41-367B-46FE-98D5-955F89CC0A3F}">
      <dsp:nvSpPr>
        <dsp:cNvPr id="0" name=""/>
        <dsp:cNvSpPr/>
      </dsp:nvSpPr>
      <dsp:spPr>
        <a:xfrm>
          <a:off x="-3884521" y="-596497"/>
          <a:ext cx="4629607" cy="4629607"/>
        </a:xfrm>
        <a:prstGeom prst="blockArc">
          <a:avLst>
            <a:gd name="adj1" fmla="val 18900000"/>
            <a:gd name="adj2" fmla="val 2700000"/>
            <a:gd name="adj3" fmla="val 467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8F189E-3EFB-4372-B710-E664983E0980}">
      <dsp:nvSpPr>
        <dsp:cNvPr id="0" name=""/>
        <dsp:cNvSpPr/>
      </dsp:nvSpPr>
      <dsp:spPr>
        <a:xfrm>
          <a:off x="326563" y="214719"/>
          <a:ext cx="5388798" cy="429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08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>
              <a:solidFill>
                <a:schemeClr val="tx1"/>
              </a:solidFill>
              <a:latin typeface="Raleway" panose="020B0503030101060003" pitchFamily="34" charset="0"/>
            </a:rPr>
            <a:t>JavaScript Object Notation (JSON)</a:t>
          </a:r>
        </a:p>
      </dsp:txBody>
      <dsp:txXfrm>
        <a:off x="326563" y="214719"/>
        <a:ext cx="5388798" cy="429714"/>
      </dsp:txXfrm>
    </dsp:sp>
    <dsp:sp modelId="{F707B577-9BD9-4887-BD75-4C14C9945CCF}">
      <dsp:nvSpPr>
        <dsp:cNvPr id="0" name=""/>
        <dsp:cNvSpPr/>
      </dsp:nvSpPr>
      <dsp:spPr>
        <a:xfrm>
          <a:off x="57992" y="161005"/>
          <a:ext cx="537142" cy="537142"/>
        </a:xfrm>
        <a:prstGeom prst="ellipse">
          <a:avLst/>
        </a:prstGeom>
        <a:solidFill>
          <a:srgbClr val="73BFDD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38CE3D-D633-468E-ADA2-93775847566C}">
      <dsp:nvSpPr>
        <dsp:cNvPr id="0" name=""/>
        <dsp:cNvSpPr/>
      </dsp:nvSpPr>
      <dsp:spPr>
        <a:xfrm>
          <a:off x="634484" y="859084"/>
          <a:ext cx="5080877" cy="429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08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Raleway" panose="020B0503030101060003" pitchFamily="34" charset="0"/>
            </a:rPr>
            <a:t>Lightweight data-interchange format using text</a:t>
          </a:r>
          <a:endParaRPr lang="sv-SE" sz="1600" kern="1200" dirty="0">
            <a:solidFill>
              <a:schemeClr val="tx1"/>
            </a:solidFill>
            <a:latin typeface="Raleway" panose="020B0503030101060003" pitchFamily="34" charset="0"/>
          </a:endParaRPr>
        </a:p>
      </dsp:txBody>
      <dsp:txXfrm>
        <a:off x="634484" y="859084"/>
        <a:ext cx="5080877" cy="429714"/>
      </dsp:txXfrm>
    </dsp:sp>
    <dsp:sp modelId="{A99EE131-578D-4DF0-8A19-7E1B2E2FA184}">
      <dsp:nvSpPr>
        <dsp:cNvPr id="0" name=""/>
        <dsp:cNvSpPr/>
      </dsp:nvSpPr>
      <dsp:spPr>
        <a:xfrm>
          <a:off x="365913" y="805370"/>
          <a:ext cx="537142" cy="537142"/>
        </a:xfrm>
        <a:prstGeom prst="ellipse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D4BF6-D12E-43F6-AB24-7B9F3BC5C808}">
      <dsp:nvSpPr>
        <dsp:cNvPr id="0" name=""/>
        <dsp:cNvSpPr/>
      </dsp:nvSpPr>
      <dsp:spPr>
        <a:xfrm>
          <a:off x="728991" y="1503449"/>
          <a:ext cx="4986371" cy="429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08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Raleway" panose="020B0503030101060003" pitchFamily="34" charset="0"/>
            </a:rPr>
            <a:t>Language independent</a:t>
          </a:r>
          <a:endParaRPr lang="sv-SE" sz="1600" kern="1200" dirty="0">
            <a:solidFill>
              <a:schemeClr val="tx1"/>
            </a:solidFill>
            <a:latin typeface="Raleway" panose="020B0503030101060003" pitchFamily="34" charset="0"/>
          </a:endParaRPr>
        </a:p>
      </dsp:txBody>
      <dsp:txXfrm>
        <a:off x="728991" y="1503449"/>
        <a:ext cx="4986371" cy="429714"/>
      </dsp:txXfrm>
    </dsp:sp>
    <dsp:sp modelId="{F1CBB7E7-37E4-44E7-9AF2-16973E4DF0BA}">
      <dsp:nvSpPr>
        <dsp:cNvPr id="0" name=""/>
        <dsp:cNvSpPr/>
      </dsp:nvSpPr>
      <dsp:spPr>
        <a:xfrm>
          <a:off x="460419" y="1449735"/>
          <a:ext cx="537142" cy="537142"/>
        </a:xfrm>
        <a:prstGeom prst="ellipse">
          <a:avLst/>
        </a:prstGeom>
        <a:solidFill>
          <a:srgbClr val="00B0F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D8687-E0EA-4D81-8662-42911906EF3B}">
      <dsp:nvSpPr>
        <dsp:cNvPr id="0" name=""/>
        <dsp:cNvSpPr/>
      </dsp:nvSpPr>
      <dsp:spPr>
        <a:xfrm>
          <a:off x="634484" y="2147814"/>
          <a:ext cx="5080877" cy="429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08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Raleway" panose="020B0503030101060003" pitchFamily="34" charset="0"/>
            </a:rPr>
            <a:t>A collection of name and value pairs</a:t>
          </a:r>
          <a:endParaRPr lang="sv-SE" sz="1600" kern="1200" dirty="0">
            <a:solidFill>
              <a:schemeClr val="tx1"/>
            </a:solidFill>
            <a:latin typeface="Raleway" panose="020B0503030101060003" pitchFamily="34" charset="0"/>
          </a:endParaRPr>
        </a:p>
      </dsp:txBody>
      <dsp:txXfrm>
        <a:off x="634484" y="2147814"/>
        <a:ext cx="5080877" cy="429714"/>
      </dsp:txXfrm>
    </dsp:sp>
    <dsp:sp modelId="{A36D17C8-146F-43A7-BED9-A89BB821256A}">
      <dsp:nvSpPr>
        <dsp:cNvPr id="0" name=""/>
        <dsp:cNvSpPr/>
      </dsp:nvSpPr>
      <dsp:spPr>
        <a:xfrm>
          <a:off x="365913" y="2094100"/>
          <a:ext cx="537142" cy="537142"/>
        </a:xfrm>
        <a:prstGeom prst="ellipse">
          <a:avLst/>
        </a:prstGeom>
        <a:solidFill>
          <a:srgbClr val="123E64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D516F-062D-4413-A1FB-71FAABE9991C}">
      <dsp:nvSpPr>
        <dsp:cNvPr id="0" name=""/>
        <dsp:cNvSpPr/>
      </dsp:nvSpPr>
      <dsp:spPr>
        <a:xfrm>
          <a:off x="326563" y="2792179"/>
          <a:ext cx="5388798" cy="429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08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>
              <a:solidFill>
                <a:schemeClr val="tx1"/>
              </a:solidFill>
              <a:latin typeface="Raleway" panose="020B0503030101060003" pitchFamily="34" charset="0"/>
            </a:rPr>
            <a:t>PowerShell supports JSON format</a:t>
          </a:r>
        </a:p>
      </dsp:txBody>
      <dsp:txXfrm>
        <a:off x="326563" y="2792179"/>
        <a:ext cx="5388798" cy="429714"/>
      </dsp:txXfrm>
    </dsp:sp>
    <dsp:sp modelId="{FCACC01F-0E06-42DB-AFD6-D16A2A876361}">
      <dsp:nvSpPr>
        <dsp:cNvPr id="0" name=""/>
        <dsp:cNvSpPr/>
      </dsp:nvSpPr>
      <dsp:spPr>
        <a:xfrm>
          <a:off x="57992" y="2738465"/>
          <a:ext cx="537142" cy="537142"/>
        </a:xfrm>
        <a:prstGeom prst="ellipse">
          <a:avLst/>
        </a:prstGeom>
        <a:solidFill>
          <a:srgbClr val="73BFDD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2/2/2018 3:04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735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# Use MSIntuneAutomation app to show how to add permissions and grant access to Graph API</a:t>
            </a:r>
          </a:p>
          <a:p>
            <a:endParaRPr lang="sv-SE" dirty="0"/>
          </a:p>
          <a:p>
            <a:r>
              <a:rPr lang="sv-SE" dirty="0"/>
              <a:t># Demo-01.ps1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6909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# Demo-02.ps1</a:t>
            </a:r>
          </a:p>
          <a:p>
            <a:endParaRPr lang="sv-SE" dirty="0"/>
          </a:p>
          <a:p>
            <a:r>
              <a:rPr lang="sv-SE" dirty="0"/>
              <a:t># Script-TemplateWithAuth.ps1</a:t>
            </a:r>
          </a:p>
        </p:txBody>
      </p:sp>
    </p:spTree>
    <p:extLst>
      <p:ext uri="{BB962C8B-B14F-4D97-AF65-F5344CB8AC3E}">
        <p14:creationId xmlns:p14="http://schemas.microsoft.com/office/powerpoint/2010/main" val="2569308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https://github.com/microsoftgraph/powershell-intune-samples/tree/master/Paging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83339-81E8-4EFF-B594-08BDF70819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# Demo-03.ps1</a:t>
            </a:r>
          </a:p>
        </p:txBody>
      </p:sp>
    </p:spTree>
    <p:extLst>
      <p:ext uri="{BB962C8B-B14F-4D97-AF65-F5344CB8AC3E}">
        <p14:creationId xmlns:p14="http://schemas.microsoft.com/office/powerpoint/2010/main" val="646848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89098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2/2/2018 3:04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815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32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CBB42-8A3C-4AB5-AB28-70532FD908F2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32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29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# Use MSIntuneAutomation app to show how to add permissions and grant access to Graph API</a:t>
            </a:r>
          </a:p>
          <a:p>
            <a:endParaRPr lang="sv-SE" dirty="0"/>
          </a:p>
          <a:p>
            <a:r>
              <a:rPr lang="sv-SE" dirty="0"/>
              <a:t># Demo-01.ps1 for </a:t>
            </a:r>
            <a:r>
              <a:rPr lang="sv-SE" dirty="0" err="1"/>
              <a:t>admin</a:t>
            </a:r>
            <a:r>
              <a:rPr lang="sv-SE" dirty="0"/>
              <a:t> </a:t>
            </a:r>
            <a:r>
              <a:rPr lang="sv-SE" dirty="0" err="1"/>
              <a:t>consent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17147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2/2/2018 3:04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252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2/2/2018 3:04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095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0725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2/2/2018 3:04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279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2/2/2018 3:04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13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7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890715"/>
            <a:ext cx="6723139" cy="134481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236506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4234870"/>
            <a:ext cx="9143533" cy="90863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894" y="4565917"/>
            <a:ext cx="1070841" cy="2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8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3"/>
            <a:ext cx="8741309" cy="1746440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75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1977" y="890733"/>
            <a:ext cx="8741309" cy="17464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2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0733"/>
            <a:ext cx="4033911" cy="1610697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06" b="0">
                <a:latin typeface="+mn-lt"/>
              </a:defRPr>
            </a:lvl1pPr>
            <a:lvl2pPr marL="187934" indent="0">
              <a:buFont typeface="Wingdings" panose="05000000000000000000" pitchFamily="2" charset="2"/>
              <a:buNone/>
              <a:defRPr sz="1765" b="0"/>
            </a:lvl2pPr>
            <a:lvl3pPr marL="331510" indent="0">
              <a:buFont typeface="Wingdings" panose="05000000000000000000" pitchFamily="2" charset="2"/>
              <a:buNone/>
              <a:tabLst/>
              <a:defRPr sz="1618" b="0"/>
            </a:lvl3pPr>
            <a:lvl4pPr marL="479755" indent="0">
              <a:buFont typeface="Wingdings" panose="05000000000000000000" pitchFamily="2" charset="2"/>
              <a:buNone/>
              <a:defRPr sz="1618" b="0"/>
            </a:lvl4pPr>
            <a:lvl5pPr marL="628001" indent="0">
              <a:buFont typeface="Wingdings" panose="05000000000000000000" pitchFamily="2" charset="2"/>
              <a:buNone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0733"/>
            <a:ext cx="4033911" cy="186858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187934" indent="0"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331510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79755" indent="0">
              <a:buFont typeface="Arial" panose="020B0604020202020204" pitchFamily="34" charset="0"/>
              <a:buNone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28001" indent="0">
              <a:buFont typeface="Arial" panose="020B0604020202020204" pitchFamily="34" charset="0"/>
              <a:buNone/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378202" marR="0" lvl="0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378202" marR="0" lvl="1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378202" marR="0" lvl="2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378202" marR="0" lvl="3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378202" marR="0" lvl="4" indent="-378202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34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0733"/>
            <a:ext cx="4033911" cy="1610697"/>
          </a:xfrm>
        </p:spPr>
        <p:txBody>
          <a:bodyPr wrap="square">
            <a:spAutoFit/>
          </a:bodyPr>
          <a:lstStyle>
            <a:lvl1pPr marL="170424" indent="-17042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206" b="0">
                <a:latin typeface="+mn-lt"/>
              </a:defRPr>
            </a:lvl1pPr>
            <a:lvl2pPr marL="314001" indent="-126067">
              <a:buFont typeface="Wingdings" panose="05000000000000000000" pitchFamily="2" charset="2"/>
              <a:buChar char=""/>
              <a:defRPr sz="1765" b="0"/>
            </a:lvl2pPr>
            <a:lvl3pPr marL="470418" indent="-138908">
              <a:buFont typeface="Wingdings" panose="05000000000000000000" pitchFamily="2" charset="2"/>
              <a:buChar char=""/>
              <a:tabLst/>
              <a:defRPr sz="1618" b="0"/>
            </a:lvl3pPr>
            <a:lvl4pPr marL="609325" indent="-129569">
              <a:buFont typeface="Wingdings" panose="05000000000000000000" pitchFamily="2" charset="2"/>
              <a:buChar char=""/>
              <a:defRPr sz="1618" b="0"/>
            </a:lvl4pPr>
            <a:lvl5pPr marL="752902" indent="-124900">
              <a:buFont typeface="Wingdings" panose="05000000000000000000" pitchFamily="2" charset="2"/>
              <a:buChar char=""/>
              <a:tabLst/>
              <a:defRPr sz="161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0733"/>
            <a:ext cx="4033911" cy="1868588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lang="en-US" sz="2206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40068" indent="-252134"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83644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31890" indent="-252134"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80136" indent="-252134">
              <a:tabLst/>
              <a:defRPr lang="en-US" sz="1618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170424" marR="0" lvl="0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170424" marR="0" lvl="1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170424" marR="0" lvl="2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170424" marR="0" lvl="3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70424" marR="0" lvl="4" indent="-170424" algn="l" defTabSz="685845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7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40"/>
            <a:ext cx="7394337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7"/>
            <a:ext cx="7395505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9323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40"/>
            <a:ext cx="7394337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477444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1128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49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990630"/>
            <a:ext cx="3596905" cy="1162241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000763" y="0"/>
            <a:ext cx="5143237" cy="51420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7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4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02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5227" y="217133"/>
            <a:ext cx="5178583" cy="674749"/>
          </a:xfrm>
        </p:spPr>
        <p:txBody>
          <a:bodyPr/>
          <a:lstStyle>
            <a:lvl1pPr>
              <a:defRPr sz="294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765227" y="3580371"/>
            <a:ext cx="5178012" cy="1344828"/>
          </a:xfrm>
        </p:spPr>
        <p:txBody>
          <a:bodyPr wrap="square">
            <a:noAutofit/>
          </a:bodyPr>
          <a:lstStyle>
            <a:lvl1pPr marL="0" indent="0">
              <a:spcBef>
                <a:spcPts val="1324"/>
              </a:spcBef>
              <a:buNone/>
              <a:defRPr sz="1471">
                <a:latin typeface="+mn-lt"/>
              </a:defRPr>
            </a:lvl1pPr>
            <a:lvl2pPr marL="168090" indent="0">
              <a:buNone/>
              <a:defRPr/>
            </a:lvl2pPr>
            <a:lvl3pPr marL="336179" indent="0">
              <a:buNone/>
              <a:defRPr/>
            </a:lvl3pPr>
            <a:lvl4pPr marL="504269" indent="0">
              <a:buNone/>
              <a:defRPr/>
            </a:lvl4pPr>
            <a:lvl5pPr marL="67235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3621650" cy="51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7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715791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1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0" y="4574393"/>
            <a:ext cx="3361593" cy="3508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34464" rIns="134464" bIns="134464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38724" y="352550"/>
            <a:ext cx="1067477" cy="2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8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297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000" y="465325"/>
            <a:ext cx="8479852" cy="30235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2305"/>
              </a:lnSpc>
              <a:defRPr sz="2059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42000" y="1411752"/>
            <a:ext cx="3568658" cy="452654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1730"/>
              </a:lnSpc>
              <a:buNone/>
              <a:defRPr sz="1471" b="0" i="0">
                <a:solidFill>
                  <a:schemeClr val="tx1"/>
                </a:solidFill>
                <a:latin typeface="+mn-lt"/>
              </a:defRPr>
            </a:lvl1pPr>
            <a:lvl2pPr marL="164717" indent="0">
              <a:buNone/>
              <a:defRPr/>
            </a:lvl2pPr>
            <a:lvl3pPr marL="329433" indent="0">
              <a:buNone/>
              <a:defRPr/>
            </a:lvl3pPr>
            <a:lvl4pPr marL="494151" indent="0">
              <a:buNone/>
              <a:defRPr/>
            </a:lvl4pPr>
            <a:lvl5pPr marL="658868" indent="0">
              <a:buNone/>
              <a:defRPr/>
            </a:lvl5pPr>
          </a:lstStyle>
          <a:p>
            <a:pPr lvl="0"/>
            <a:r>
              <a:rPr lang="pt-BR"/>
              <a:t>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41997" y="2030700"/>
            <a:ext cx="3568657" cy="1867197"/>
          </a:xfrm>
        </p:spPr>
        <p:txBody>
          <a:bodyPr lIns="0" tIns="0" rIns="0" bIns="0"/>
          <a:lstStyle>
            <a:lvl1pPr marL="205897" indent="-205897">
              <a:lnSpc>
                <a:spcPts val="1296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28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296"/>
              </a:lnSpc>
              <a:spcBef>
                <a:spcPts val="0"/>
              </a:spcBef>
              <a:buNone/>
              <a:defRPr sz="1009">
                <a:solidFill>
                  <a:schemeClr val="tx1"/>
                </a:solidFill>
              </a:defRPr>
            </a:lvl2pPr>
            <a:lvl3pPr marL="329433" indent="0">
              <a:buNone/>
              <a:defRPr/>
            </a:lvl3pPr>
            <a:lvl4pPr marL="494151" indent="0">
              <a:buNone/>
              <a:defRPr/>
            </a:lvl4pPr>
            <a:lvl5pPr marL="658868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319432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890715"/>
            <a:ext cx="6723139" cy="134481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236506"/>
            <a:ext cx="5378503" cy="1344245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4234870"/>
            <a:ext cx="9143533" cy="90863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9894" y="4565917"/>
            <a:ext cx="1070841" cy="22862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21F7F-CA5F-4609-9E53-094261A2A8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16622" y="214382"/>
            <a:ext cx="2958191" cy="466025"/>
          </a:xfrm>
          <a:noFill/>
        </p:spPr>
        <p:txBody>
          <a:bodyPr vert="horz" wrap="square" lIns="164592" tIns="109728" rIns="164592" bIns="109728" rtlCol="0">
            <a:spAutoFit/>
          </a:bodyPr>
          <a:lstStyle>
            <a:lvl1pPr marL="0" indent="0" algn="r">
              <a:buNone/>
              <a:defRPr lang="en-US" sz="1765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168090" lvl="0" indent="-168090">
              <a:spcBef>
                <a:spcPts val="0"/>
              </a:spcBef>
            </a:pPr>
            <a:r>
              <a:rPr lang="en-US" dirty="0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3597295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80747"/>
            <a:ext cx="7772400" cy="1131163"/>
          </a:xfrm>
        </p:spPr>
        <p:txBody>
          <a:bodyPr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0C11AE-57F4-4DDD-8B9F-FA7A066FD340}"/>
              </a:ext>
            </a:extLst>
          </p:cNvPr>
          <p:cNvGrpSpPr/>
          <p:nvPr userDrawn="1"/>
        </p:nvGrpSpPr>
        <p:grpSpPr>
          <a:xfrm>
            <a:off x="3126512" y="1131590"/>
            <a:ext cx="2813640" cy="1728254"/>
            <a:chOff x="1835150" y="309563"/>
            <a:chExt cx="8521700" cy="6238876"/>
          </a:xfrm>
          <a:solidFill>
            <a:schemeClr val="tx1"/>
          </a:solidFill>
        </p:grpSpPr>
        <p:sp>
          <p:nvSpPr>
            <p:cNvPr id="7" name="Freeform 39">
              <a:extLst>
                <a:ext uri="{FF2B5EF4-FFF2-40B4-BE49-F238E27FC236}">
                  <a16:creationId xmlns:a16="http://schemas.microsoft.com/office/drawing/2014/main" id="{9981B063-A31C-416F-BA82-CF98B1785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5150" y="309563"/>
              <a:ext cx="8521700" cy="5815013"/>
            </a:xfrm>
            <a:custGeom>
              <a:avLst/>
              <a:gdLst>
                <a:gd name="T0" fmla="*/ 2200 w 2269"/>
                <a:gd name="T1" fmla="*/ 0 h 1548"/>
                <a:gd name="T2" fmla="*/ 69 w 2269"/>
                <a:gd name="T3" fmla="*/ 0 h 1548"/>
                <a:gd name="T4" fmla="*/ 0 w 2269"/>
                <a:gd name="T5" fmla="*/ 69 h 1548"/>
                <a:gd name="T6" fmla="*/ 0 w 2269"/>
                <a:gd name="T7" fmla="*/ 1317 h 1548"/>
                <a:gd name="T8" fmla="*/ 69 w 2269"/>
                <a:gd name="T9" fmla="*/ 1387 h 1548"/>
                <a:gd name="T10" fmla="*/ 837 w 2269"/>
                <a:gd name="T11" fmla="*/ 1387 h 1548"/>
                <a:gd name="T12" fmla="*/ 776 w 2269"/>
                <a:gd name="T13" fmla="*/ 1548 h 1548"/>
                <a:gd name="T14" fmla="*/ 1443 w 2269"/>
                <a:gd name="T15" fmla="*/ 1548 h 1548"/>
                <a:gd name="T16" fmla="*/ 1382 w 2269"/>
                <a:gd name="T17" fmla="*/ 1387 h 1548"/>
                <a:gd name="T18" fmla="*/ 2200 w 2269"/>
                <a:gd name="T19" fmla="*/ 1387 h 1548"/>
                <a:gd name="T20" fmla="*/ 2269 w 2269"/>
                <a:gd name="T21" fmla="*/ 1317 h 1548"/>
                <a:gd name="T22" fmla="*/ 2269 w 2269"/>
                <a:gd name="T23" fmla="*/ 69 h 1548"/>
                <a:gd name="T24" fmla="*/ 2200 w 2269"/>
                <a:gd name="T25" fmla="*/ 0 h 1548"/>
                <a:gd name="T26" fmla="*/ 2132 w 2269"/>
                <a:gd name="T27" fmla="*/ 1240 h 1548"/>
                <a:gd name="T28" fmla="*/ 137 w 2269"/>
                <a:gd name="T29" fmla="*/ 1240 h 1548"/>
                <a:gd name="T30" fmla="*/ 137 w 2269"/>
                <a:gd name="T31" fmla="*/ 141 h 1548"/>
                <a:gd name="T32" fmla="*/ 2132 w 2269"/>
                <a:gd name="T33" fmla="*/ 141 h 1548"/>
                <a:gd name="T34" fmla="*/ 2132 w 2269"/>
                <a:gd name="T35" fmla="*/ 1240 h 1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69" h="1548">
                  <a:moveTo>
                    <a:pt x="2200" y="0"/>
                  </a:moveTo>
                  <a:cubicBezTo>
                    <a:pt x="271" y="0"/>
                    <a:pt x="69" y="0"/>
                    <a:pt x="69" y="0"/>
                  </a:cubicBezTo>
                  <a:cubicBezTo>
                    <a:pt x="34" y="0"/>
                    <a:pt x="0" y="27"/>
                    <a:pt x="0" y="69"/>
                  </a:cubicBezTo>
                  <a:cubicBezTo>
                    <a:pt x="0" y="1268"/>
                    <a:pt x="0" y="1317"/>
                    <a:pt x="0" y="1317"/>
                  </a:cubicBezTo>
                  <a:cubicBezTo>
                    <a:pt x="0" y="1359"/>
                    <a:pt x="34" y="1387"/>
                    <a:pt x="69" y="1387"/>
                  </a:cubicBezTo>
                  <a:cubicBezTo>
                    <a:pt x="837" y="1387"/>
                    <a:pt x="837" y="1387"/>
                    <a:pt x="837" y="1387"/>
                  </a:cubicBezTo>
                  <a:cubicBezTo>
                    <a:pt x="776" y="1548"/>
                    <a:pt x="776" y="1548"/>
                    <a:pt x="776" y="1548"/>
                  </a:cubicBezTo>
                  <a:cubicBezTo>
                    <a:pt x="1443" y="1548"/>
                    <a:pt x="1443" y="1548"/>
                    <a:pt x="1443" y="1548"/>
                  </a:cubicBezTo>
                  <a:cubicBezTo>
                    <a:pt x="1382" y="1387"/>
                    <a:pt x="1382" y="1387"/>
                    <a:pt x="1382" y="1387"/>
                  </a:cubicBezTo>
                  <a:cubicBezTo>
                    <a:pt x="2200" y="1387"/>
                    <a:pt x="2200" y="1387"/>
                    <a:pt x="2200" y="1387"/>
                  </a:cubicBezTo>
                  <a:cubicBezTo>
                    <a:pt x="2241" y="1387"/>
                    <a:pt x="2269" y="1359"/>
                    <a:pt x="2269" y="1317"/>
                  </a:cubicBezTo>
                  <a:cubicBezTo>
                    <a:pt x="2269" y="118"/>
                    <a:pt x="2269" y="69"/>
                    <a:pt x="2269" y="69"/>
                  </a:cubicBezTo>
                  <a:cubicBezTo>
                    <a:pt x="2269" y="27"/>
                    <a:pt x="2241" y="0"/>
                    <a:pt x="2200" y="0"/>
                  </a:cubicBezTo>
                  <a:close/>
                  <a:moveTo>
                    <a:pt x="2132" y="1240"/>
                  </a:moveTo>
                  <a:cubicBezTo>
                    <a:pt x="137" y="1240"/>
                    <a:pt x="137" y="1240"/>
                    <a:pt x="137" y="12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2132" y="141"/>
                    <a:pt x="2132" y="141"/>
                    <a:pt x="2132" y="141"/>
                  </a:cubicBezTo>
                  <a:lnTo>
                    <a:pt x="2132" y="1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73BFDD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ectangle 40">
              <a:extLst>
                <a:ext uri="{FF2B5EF4-FFF2-40B4-BE49-F238E27FC236}">
                  <a16:creationId xmlns:a16="http://schemas.microsoft.com/office/drawing/2014/main" id="{16704C30-E36B-407B-B892-F08653086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325" y="6267451"/>
              <a:ext cx="4959350" cy="280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73BFDD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4">
            <a:extLst>
              <a:ext uri="{FF2B5EF4-FFF2-40B4-BE49-F238E27FC236}">
                <a16:creationId xmlns:a16="http://schemas.microsoft.com/office/drawing/2014/main" id="{081AD19D-CAB2-4AEF-97AA-82093AF80774}"/>
              </a:ext>
            </a:extLst>
          </p:cNvPr>
          <p:cNvSpPr txBox="1">
            <a:spLocks/>
          </p:cNvSpPr>
          <p:nvPr userDrawn="1"/>
        </p:nvSpPr>
        <p:spPr>
          <a:xfrm>
            <a:off x="3342537" y="1516328"/>
            <a:ext cx="2376264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68512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300" kern="1200" spc="-75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68512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71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2pPr>
            <a:lvl3pPr algn="l" defTabSz="68512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71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3pPr>
            <a:lvl4pPr algn="l" defTabSz="68512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71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4pPr>
            <a:lvl5pPr algn="l" defTabSz="68512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71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5pPr>
            <a:lvl6pPr marL="336145" algn="l" defTabSz="68512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71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6pPr>
            <a:lvl7pPr marL="672290" algn="l" defTabSz="68512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71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7pPr>
            <a:lvl8pPr marL="1008434" algn="l" defTabSz="68512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71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8pPr>
            <a:lvl9pPr marL="1344580" algn="l" defTabSz="685129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71">
                <a:solidFill>
                  <a:schemeClr val="tx1"/>
                </a:solidFill>
                <a:latin typeface="Segoe UI Light" charset="0"/>
                <a:ea typeface="ＭＳ Ｐゴシック" charset="0"/>
              </a:defRPr>
            </a:lvl9pPr>
          </a:lstStyle>
          <a:p>
            <a:pPr marL="0" marR="0" lvl="0" indent="0" algn="ctr" defTabSz="68512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-75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aleway" panose="020B0503030101060003" pitchFamily="34" charset="0"/>
                <a:ea typeface="ＭＳ Ｐゴシック" charset="0"/>
                <a:cs typeface="Segoe UI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3768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799" y="98326"/>
            <a:ext cx="8229600" cy="6732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843558"/>
            <a:ext cx="8229600" cy="338395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33917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Raleway" panose="020B0503030101060003" pitchFamily="34" charset="0"/>
                <a:cs typeface="Raleway" panose="020B0503030101060003" pitchFamily="34" charset="0"/>
              </a:defRPr>
            </a:lvl1pPr>
            <a:lvl2pPr>
              <a:defRPr>
                <a:solidFill>
                  <a:srgbClr val="000000"/>
                </a:solidFill>
                <a:latin typeface="Raleway" panose="020B0503030101060003" pitchFamily="34" charset="0"/>
                <a:cs typeface="Raleway" panose="020B0503030101060003" pitchFamily="34" charset="0"/>
              </a:defRPr>
            </a:lvl2pPr>
            <a:lvl3pPr>
              <a:defRPr>
                <a:solidFill>
                  <a:srgbClr val="000000"/>
                </a:solidFill>
                <a:latin typeface="Raleway" panose="020B0503030101060003" pitchFamily="34" charset="0"/>
                <a:cs typeface="Raleway" panose="020B0503030101060003" pitchFamily="34" charset="0"/>
              </a:defRPr>
            </a:lvl3pPr>
            <a:lvl4pPr>
              <a:defRPr>
                <a:solidFill>
                  <a:srgbClr val="000000"/>
                </a:solidFill>
                <a:latin typeface="Raleway" panose="020B0503030101060003" pitchFamily="34" charset="0"/>
                <a:cs typeface="Raleway" panose="020B0503030101060003" pitchFamily="34" charset="0"/>
              </a:defRPr>
            </a:lvl4pPr>
            <a:lvl5pPr>
              <a:defRPr>
                <a:solidFill>
                  <a:srgbClr val="000000"/>
                </a:solidFill>
                <a:latin typeface="Raleway" panose="020B0503030101060003" pitchFamily="34" charset="0"/>
                <a:cs typeface="Raleway" panose="020B0503030101060003" pitchFamily="34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326"/>
            <a:ext cx="8229600" cy="673224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843558"/>
            <a:ext cx="8229600" cy="338395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Raleway" panose="020B0503030101060003" pitchFamily="34" charset="0"/>
                <a:cs typeface="Raleway" panose="020B0503030101060003" pitchFamily="34" charset="0"/>
              </a:defRPr>
            </a:lvl1pPr>
            <a:lvl2pPr>
              <a:defRPr>
                <a:solidFill>
                  <a:srgbClr val="000000"/>
                </a:solidFill>
                <a:latin typeface="Raleway" panose="020B0503030101060003" pitchFamily="34" charset="0"/>
                <a:cs typeface="Raleway" panose="020B0503030101060003" pitchFamily="34" charset="0"/>
              </a:defRPr>
            </a:lvl2pPr>
            <a:lvl3pPr>
              <a:defRPr>
                <a:solidFill>
                  <a:srgbClr val="000000"/>
                </a:solidFill>
                <a:latin typeface="Raleway" panose="020B0503030101060003" pitchFamily="34" charset="0"/>
                <a:cs typeface="Raleway" panose="020B0503030101060003" pitchFamily="34" charset="0"/>
              </a:defRPr>
            </a:lvl3pPr>
            <a:lvl4pPr>
              <a:defRPr>
                <a:solidFill>
                  <a:srgbClr val="000000"/>
                </a:solidFill>
                <a:latin typeface="Raleway" panose="020B0503030101060003" pitchFamily="34" charset="0"/>
                <a:cs typeface="Raleway" panose="020B0503030101060003" pitchFamily="34" charset="0"/>
              </a:defRPr>
            </a:lvl4pPr>
            <a:lvl5pPr>
              <a:defRPr>
                <a:solidFill>
                  <a:srgbClr val="000000"/>
                </a:solidFill>
                <a:latin typeface="Raleway" panose="020B0503030101060003" pitchFamily="34" charset="0"/>
                <a:cs typeface="Raleway" panose="020B0503030101060003" pitchFamily="34" charset="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59501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5.emf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7" r:id="rId3"/>
    <p:sldLayoutId id="2147483655" r:id="rId4"/>
    <p:sldLayoutId id="2147483694" r:id="rId5"/>
    <p:sldLayoutId id="2147483692" r:id="rId6"/>
    <p:sldLayoutId id="2147483695" r:id="rId7"/>
    <p:sldLayoutId id="2147483689" r:id="rId8"/>
    <p:sldLayoutId id="2147483691" r:id="rId9"/>
    <p:sldLayoutId id="2147483698" r:id="rId1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Raleway" panose="020B0503030101060003" pitchFamily="34" charset="0"/>
          <a:ea typeface="+mj-ea"/>
          <a:cs typeface="Raleway" panose="020B0503030101060003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Raleway" panose="020B0503030101060003" pitchFamily="34" charset="0"/>
          <a:ea typeface="+mn-ea"/>
          <a:cs typeface="Raleway" panose="020B05030301010600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Raleway" panose="020B0503030101060003" pitchFamily="34" charset="0"/>
          <a:ea typeface="+mn-ea"/>
          <a:cs typeface="Raleway" panose="020B0503030101060003" pitchFamily="34" charset="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Raleway" panose="020B0503030101060003" pitchFamily="34" charset="0"/>
          <a:ea typeface="+mn-ea"/>
          <a:cs typeface="Raleway" panose="020B05030301010600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Raleway" panose="020B0503030101060003" pitchFamily="34" charset="0"/>
          <a:ea typeface="+mn-ea"/>
          <a:cs typeface="Raleway" panose="020B05030301010600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Raleway" panose="020B0503030101060003" pitchFamily="34" charset="0"/>
          <a:ea typeface="+mn-ea"/>
          <a:cs typeface="Raleway" panose="020B05030301010600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74644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6890309" y="2259293"/>
            <a:ext cx="5143967" cy="6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5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68090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33617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04269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7235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840448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1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azure/ad/graph/howto/azure-ad-graph-api-supported-queries-filters-and-paging-options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.microsoft.com/en-us/graph/docs/api-reference/beta/resources/intune_graph_overvie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intunesupport/2018/02/01/microsoft-graph-apis-are-generally-available-for-intune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/docs/api-reference/v1.0/resources/intune_graph_overview" TargetMode="External"/><Relationship Id="rId2" Type="http://schemas.openxmlformats.org/officeDocument/2006/relationships/hyperlink" Target="https://developer.microsoft.com/en-us/graph/docs/api-reference/beta/resources/intune_graph_overvie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wershellgallery.com/packages/MSGraphAPI/0.3.8" TargetMode="External"/><Relationship Id="rId5" Type="http://schemas.openxmlformats.org/officeDocument/2006/relationships/hyperlink" Target="https://www.powershellgallery.com/packages/PSIntuneAuth/1.1.0" TargetMode="External"/><Relationship Id="rId4" Type="http://schemas.openxmlformats.org/officeDocument/2006/relationships/hyperlink" Target="https://github.com/microsoftgraph/powershell-intune-sample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sv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25.png"/><Relationship Id="rId26" Type="http://schemas.openxmlformats.org/officeDocument/2006/relationships/diagramLayout" Target="../diagrams/layout4.xml"/><Relationship Id="rId39" Type="http://schemas.microsoft.com/office/2007/relationships/diagramDrawing" Target="../diagrams/drawing6.xml"/><Relationship Id="rId3" Type="http://schemas.openxmlformats.org/officeDocument/2006/relationships/diagramData" Target="../diagrams/data1.xml"/><Relationship Id="rId21" Type="http://schemas.openxmlformats.org/officeDocument/2006/relationships/image" Target="../media/image28.png"/><Relationship Id="rId34" Type="http://schemas.microsoft.com/office/2007/relationships/diagramDrawing" Target="../diagrams/drawing5.xml"/><Relationship Id="rId42" Type="http://schemas.openxmlformats.org/officeDocument/2006/relationships/image" Target="../media/image37.svg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Data" Target="../diagrams/data4.xml"/><Relationship Id="rId33" Type="http://schemas.openxmlformats.org/officeDocument/2006/relationships/diagramColors" Target="../diagrams/colors5.xml"/><Relationship Id="rId38" Type="http://schemas.openxmlformats.org/officeDocument/2006/relationships/diagramColors" Target="../diagrams/colors6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20" Type="http://schemas.openxmlformats.org/officeDocument/2006/relationships/image" Target="../media/image27.png"/><Relationship Id="rId29" Type="http://schemas.microsoft.com/office/2007/relationships/diagramDrawing" Target="../diagrams/drawing4.xml"/><Relationship Id="rId41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image" Target="../media/image31.jpg"/><Relationship Id="rId32" Type="http://schemas.openxmlformats.org/officeDocument/2006/relationships/diagramQuickStyle" Target="../diagrams/quickStyle5.xml"/><Relationship Id="rId37" Type="http://schemas.openxmlformats.org/officeDocument/2006/relationships/diagramQuickStyle" Target="../diagrams/quickStyle6.xml"/><Relationship Id="rId40" Type="http://schemas.openxmlformats.org/officeDocument/2006/relationships/image" Target="../media/image35.png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image" Target="../media/image30.png"/><Relationship Id="rId28" Type="http://schemas.openxmlformats.org/officeDocument/2006/relationships/diagramColors" Target="../diagrams/colors4.xml"/><Relationship Id="rId36" Type="http://schemas.openxmlformats.org/officeDocument/2006/relationships/diagramLayout" Target="../diagrams/layout6.xml"/><Relationship Id="rId10" Type="http://schemas.openxmlformats.org/officeDocument/2006/relationships/diagramQuickStyle" Target="../diagrams/quickStyle2.xml"/><Relationship Id="rId19" Type="http://schemas.openxmlformats.org/officeDocument/2006/relationships/image" Target="../media/image26.png"/><Relationship Id="rId31" Type="http://schemas.openxmlformats.org/officeDocument/2006/relationships/diagramLayout" Target="../diagrams/layout5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openxmlformats.org/officeDocument/2006/relationships/image" Target="../media/image29.png"/><Relationship Id="rId27" Type="http://schemas.openxmlformats.org/officeDocument/2006/relationships/diagramQuickStyle" Target="../diagrams/quickStyle4.xml"/><Relationship Id="rId30" Type="http://schemas.openxmlformats.org/officeDocument/2006/relationships/diagramData" Target="../diagrams/data5.xml"/><Relationship Id="rId35" Type="http://schemas.openxmlformats.org/officeDocument/2006/relationships/diagramData" Target="../diagrams/data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customXml" Target="../../customXml/item3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Exchange data between client and server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8CFF48C-CFFA-4DDC-8EC2-4B2B164B339A}"/>
              </a:ext>
            </a:extLst>
          </p:cNvPr>
          <p:cNvGraphicFramePr/>
          <p:nvPr>
            <p:extLst/>
          </p:nvPr>
        </p:nvGraphicFramePr>
        <p:xfrm>
          <a:off x="1331640" y="1131590"/>
          <a:ext cx="5760640" cy="3436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552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Sample JSON format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908C4AB-3EFF-4960-8B65-BF9ECA746233}"/>
              </a:ext>
            </a:extLst>
          </p:cNvPr>
          <p:cNvSpPr txBox="1">
            <a:spLocks/>
          </p:cNvSpPr>
          <p:nvPr/>
        </p:nvSpPr>
        <p:spPr>
          <a:xfrm>
            <a:off x="251520" y="892175"/>
            <a:ext cx="7916168" cy="39554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72334">
              <a:buFont typeface="Arial"/>
              <a:buNone/>
            </a:pP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{</a:t>
            </a:r>
          </a:p>
          <a:p>
            <a:pPr marL="0" indent="0" defTabSz="672334">
              <a:buNone/>
            </a:pP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    "</a:t>
            </a:r>
            <a:r>
              <a:rPr lang="en-GB" sz="2059" dirty="0">
                <a:latin typeface="Segoe UI" pitchFamily="34" charset="0"/>
                <a:cs typeface="Segoe UI" pitchFamily="34" charset="0"/>
              </a:rPr>
              <a:t>userPrincipalName</a:t>
            </a: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":  "</a:t>
            </a:r>
            <a:r>
              <a:rPr lang="en-GB" sz="2059" dirty="0">
                <a:solidFill>
                  <a:srgbClr val="00B0F0"/>
                </a:solidFill>
                <a:latin typeface="Segoe UI" pitchFamily="34" charset="0"/>
                <a:cs typeface="Segoe UI" pitchFamily="34" charset="0"/>
              </a:rPr>
              <a:t>nickolaj@tenant.onmicrosoft.com</a:t>
            </a: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",</a:t>
            </a:r>
          </a:p>
          <a:p>
            <a:pPr marL="0" indent="0" defTabSz="672334">
              <a:buFont typeface="Arial"/>
              <a:buNone/>
            </a:pP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    "accountEnabled":  true,</a:t>
            </a:r>
          </a:p>
          <a:p>
            <a:pPr marL="0" indent="0" defTabSz="672334">
              <a:buFont typeface="Arial"/>
              <a:buNone/>
            </a:pP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    "passwordProfile":  {</a:t>
            </a:r>
          </a:p>
          <a:p>
            <a:pPr marL="0" indent="0" defTabSz="672334">
              <a:buFont typeface="Arial"/>
              <a:buNone/>
            </a:pP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                                   "password":  "Password123",</a:t>
            </a:r>
          </a:p>
          <a:p>
            <a:pPr marL="0" indent="0" defTabSz="672334">
              <a:buFont typeface="Arial"/>
              <a:buNone/>
            </a:pP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                                   "forceChangePasswordNextLogin":  false</a:t>
            </a:r>
          </a:p>
          <a:p>
            <a:pPr marL="0" indent="0" defTabSz="672334">
              <a:buFont typeface="Arial"/>
              <a:buNone/>
            </a:pP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                                   },</a:t>
            </a:r>
          </a:p>
          <a:p>
            <a:pPr marL="0" indent="0" defTabSz="672334">
              <a:buNone/>
            </a:pP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    "mailNickname":  "nickolaj",</a:t>
            </a:r>
          </a:p>
          <a:p>
            <a:pPr marL="0" indent="0" defTabSz="672334">
              <a:buNone/>
            </a:pP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    "usageLocation":  "SE",</a:t>
            </a:r>
          </a:p>
          <a:p>
            <a:pPr marL="0" indent="0" defTabSz="672334">
              <a:buNone/>
            </a:pP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    "displayName":  "Nickolaj Andersen"</a:t>
            </a:r>
          </a:p>
          <a:p>
            <a:pPr marL="0" indent="0" defTabSz="672334">
              <a:buFont typeface="Arial"/>
              <a:buNone/>
            </a:pPr>
            <a:r>
              <a:rPr lang="en-GB" sz="2059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9763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sz="4800" dirty="0"/>
              <a:t>What is Microsoft Graph API</a:t>
            </a:r>
          </a:p>
        </p:txBody>
      </p:sp>
    </p:spTree>
    <p:extLst>
      <p:ext uri="{BB962C8B-B14F-4D97-AF65-F5344CB8AC3E}">
        <p14:creationId xmlns:p14="http://schemas.microsoft.com/office/powerpoint/2010/main" val="949780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/>
          <a:lstStyle/>
          <a:p>
            <a:r>
              <a:rPr lang="en-GB" dirty="0"/>
              <a:t>Resource query format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8A8CA16-0921-4A72-B817-6B8E23A92B1F}"/>
              </a:ext>
            </a:extLst>
          </p:cNvPr>
          <p:cNvSpPr txBox="1">
            <a:spLocks/>
          </p:cNvSpPr>
          <p:nvPr/>
        </p:nvSpPr>
        <p:spPr>
          <a:xfrm>
            <a:off x="684248" y="2596285"/>
            <a:ext cx="7650674" cy="869055"/>
          </a:xfrm>
          <a:prstGeom prst="rect">
            <a:avLst/>
          </a:prstGeom>
        </p:spPr>
        <p:txBody>
          <a:bodyPr vert="horz" wrap="square" lIns="107571" tIns="67232" rIns="107571" bIns="67232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72334">
              <a:defRPr/>
            </a:pPr>
            <a:r>
              <a:rPr lang="en-GB" sz="2647" dirty="0">
                <a:solidFill>
                  <a:srgbClr val="505050"/>
                </a:solidFill>
                <a:latin typeface="Segoe UI Light"/>
              </a:rPr>
              <a:t>https://graph.microsoft.com/</a:t>
            </a:r>
            <a:r>
              <a:rPr lang="en-GB" sz="2647" dirty="0">
                <a:solidFill>
                  <a:srgbClr val="0070C0"/>
                </a:solidFill>
                <a:latin typeface="Segoe UI Light"/>
              </a:rPr>
              <a:t>beta</a:t>
            </a:r>
            <a:r>
              <a:rPr lang="en-GB" sz="2647" dirty="0">
                <a:solidFill>
                  <a:srgbClr val="505050"/>
                </a:solidFill>
                <a:latin typeface="Segoe UI Light"/>
              </a:rPr>
              <a:t>/</a:t>
            </a:r>
            <a:r>
              <a:rPr lang="en-GB" sz="2647" dirty="0">
                <a:solidFill>
                  <a:srgbClr val="73BFDD"/>
                </a:solidFill>
                <a:latin typeface="Segoe UI Light"/>
              </a:rPr>
              <a:t>users</a:t>
            </a:r>
            <a:r>
              <a:rPr lang="en-GB" sz="2647" dirty="0">
                <a:solidFill>
                  <a:srgbClr val="123E64"/>
                </a:solidFill>
                <a:latin typeface="Segoe UI Light"/>
              </a:rPr>
              <a:t>?$filter=userPrincipalName eq 'user@tenant.onmicrosoft.com'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3824519-0258-48B8-81BD-035FA8DD03D5}"/>
              </a:ext>
            </a:extLst>
          </p:cNvPr>
          <p:cNvSpPr/>
          <p:nvPr/>
        </p:nvSpPr>
        <p:spPr bwMode="auto">
          <a:xfrm>
            <a:off x="829884" y="1538910"/>
            <a:ext cx="2092526" cy="931679"/>
          </a:xfrm>
          <a:prstGeom prst="wedgeRectCallout">
            <a:avLst>
              <a:gd name="adj1" fmla="val 26490"/>
              <a:gd name="adj2" fmla="val 71450"/>
            </a:avLst>
          </a:prstGeom>
          <a:solidFill>
            <a:srgbClr val="505050"/>
          </a:solidFill>
          <a:ln w="10795" cap="flat" cmpd="sng" algn="ctr">
            <a:solidFill>
              <a:srgbClr val="505050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Graph URL</a:t>
            </a:r>
          </a:p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(Static)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B59C4895-C760-488B-AC79-A31CEED21DE3}"/>
              </a:ext>
            </a:extLst>
          </p:cNvPr>
          <p:cNvSpPr/>
          <p:nvPr/>
        </p:nvSpPr>
        <p:spPr bwMode="auto">
          <a:xfrm>
            <a:off x="3203848" y="1538910"/>
            <a:ext cx="1688615" cy="931679"/>
          </a:xfrm>
          <a:prstGeom prst="wedgeRectCallout">
            <a:avLst>
              <a:gd name="adj1" fmla="val 57037"/>
              <a:gd name="adj2" fmla="val 71043"/>
            </a:avLst>
          </a:prstGeom>
          <a:solidFill>
            <a:srgbClr val="0070C0"/>
          </a:solidFill>
          <a:ln w="10795" cap="flat" cmpd="sng" algn="ctr">
            <a:solidFill>
              <a:srgbClr val="0072C6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Version</a:t>
            </a:r>
          </a:p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(v1.0 or Beta)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AEE5849-8354-4EFA-8940-FCE79C8B9410}"/>
              </a:ext>
            </a:extLst>
          </p:cNvPr>
          <p:cNvSpPr/>
          <p:nvPr/>
        </p:nvSpPr>
        <p:spPr bwMode="auto">
          <a:xfrm>
            <a:off x="5119174" y="1538910"/>
            <a:ext cx="3069729" cy="931679"/>
          </a:xfrm>
          <a:prstGeom prst="wedgeRectCallout">
            <a:avLst>
              <a:gd name="adj1" fmla="val -21808"/>
              <a:gd name="adj2" fmla="val 70490"/>
            </a:avLst>
          </a:prstGeom>
          <a:solidFill>
            <a:srgbClr val="00B0F0"/>
          </a:solidFill>
          <a:ln w="10795" cap="flat" cmpd="sng" algn="ctr">
            <a:solidFill>
              <a:srgbClr val="00827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Specific entity resource, such as users, groups, devices, etc.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EA99DC37-D2EB-4A28-8381-2B5E8210548D}"/>
              </a:ext>
            </a:extLst>
          </p:cNvPr>
          <p:cNvSpPr/>
          <p:nvPr/>
        </p:nvSpPr>
        <p:spPr bwMode="auto">
          <a:xfrm>
            <a:off x="3090680" y="3656295"/>
            <a:ext cx="2837809" cy="931679"/>
          </a:xfrm>
          <a:prstGeom prst="wedgeRectCallout">
            <a:avLst>
              <a:gd name="adj1" fmla="val -20596"/>
              <a:gd name="adj2" fmla="val -76634"/>
            </a:avLst>
          </a:prstGeom>
          <a:solidFill>
            <a:srgbClr val="123E64"/>
          </a:solidFill>
          <a:ln w="10795" cap="flat" cmpd="sng" algn="ctr">
            <a:solidFill>
              <a:srgbClr val="68217A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Raleway" panose="020B0503030101060003" pitchFamily="34" charset="0"/>
                <a:ea typeface="Segoe UI" pitchFamily="34" charset="0"/>
                <a:cs typeface="Segoe UI" pitchFamily="34" charset="0"/>
              </a:rPr>
              <a:t>Optional query arguments: $filter, $top</a:t>
            </a:r>
          </a:p>
        </p:txBody>
      </p:sp>
    </p:spTree>
    <p:extLst>
      <p:ext uri="{BB962C8B-B14F-4D97-AF65-F5344CB8AC3E}">
        <p14:creationId xmlns:p14="http://schemas.microsoft.com/office/powerpoint/2010/main" val="31412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76EE3A-36D2-4722-BA27-B6C7479B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Filtering and limiting response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A4551-644F-4143-8D4A-B4DFDBC2C1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Raleway" panose="020B0503030101060003" pitchFamily="34" charset="0"/>
              </a:rPr>
              <a:t>Graph API supports query parameters to customize the response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B15F08B-5766-4B75-BD03-B5B816302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592871"/>
              </p:ext>
            </p:extLst>
          </p:nvPr>
        </p:nvGraphicFramePr>
        <p:xfrm>
          <a:off x="452577" y="2211710"/>
          <a:ext cx="8234223" cy="170892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1869">
                  <a:extLst>
                    <a:ext uri="{9D8B030D-6E8A-4147-A177-3AD203B41FA5}">
                      <a16:colId xmlns:a16="http://schemas.microsoft.com/office/drawing/2014/main" val="829219927"/>
                    </a:ext>
                  </a:extLst>
                </a:gridCol>
                <a:gridCol w="1718454">
                  <a:extLst>
                    <a:ext uri="{9D8B030D-6E8A-4147-A177-3AD203B41FA5}">
                      <a16:colId xmlns:a16="http://schemas.microsoft.com/office/drawing/2014/main" val="2231679261"/>
                    </a:ext>
                  </a:extLst>
                </a:gridCol>
                <a:gridCol w="5693900">
                  <a:extLst>
                    <a:ext uri="{9D8B030D-6E8A-4147-A177-3AD203B41FA5}">
                      <a16:colId xmlns:a16="http://schemas.microsoft.com/office/drawing/2014/main" val="3100897038"/>
                    </a:ext>
                  </a:extLst>
                </a:gridCol>
              </a:tblGrid>
              <a:tr h="43777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solidFill>
                            <a:sysClr val="windowText" lastClr="000000"/>
                          </a:solidFill>
                          <a:latin typeface="Raleway" panose="020B0503030101060003" pitchFamily="34" charset="0"/>
                        </a:rPr>
                        <a:t>Name</a:t>
                      </a:r>
                      <a:endParaRPr lang="en-GB" sz="1800" b="0" dirty="0">
                        <a:solidFill>
                          <a:sysClr val="windowText" lastClr="000000"/>
                        </a:solidFill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 anchor="ctr"/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solidFill>
                            <a:sysClr val="windowText" lastClr="000000"/>
                          </a:solidFill>
                          <a:latin typeface="Raleway" panose="020B0503030101060003" pitchFamily="34" charset="0"/>
                        </a:rPr>
                        <a:t>Description</a:t>
                      </a:r>
                      <a:endParaRPr lang="en-GB" sz="1800" b="0" dirty="0">
                        <a:solidFill>
                          <a:sysClr val="windowText" lastClr="000000"/>
                        </a:solidFill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 anchor="ctr"/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solidFill>
                            <a:sysClr val="windowText" lastClr="000000"/>
                          </a:solidFill>
                          <a:latin typeface="Raleway" panose="020B0503030101060003" pitchFamily="34" charset="0"/>
                        </a:rPr>
                        <a:t>Example</a:t>
                      </a:r>
                      <a:endParaRPr lang="en-GB" sz="1800" b="0" dirty="0">
                        <a:solidFill>
                          <a:sysClr val="windowText" lastClr="000000"/>
                        </a:solidFill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 anchor="ctr"/>
                </a:tc>
                <a:extLst>
                  <a:ext uri="{0D108BD9-81ED-4DB2-BD59-A6C34878D82A}">
                    <a16:rowId xmlns:a16="http://schemas.microsoft.com/office/drawing/2014/main" val="2018680315"/>
                  </a:ext>
                </a:extLst>
              </a:tr>
              <a:tr h="704493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>
                          <a:latin typeface="Raleway" panose="020B0503030101060003" pitchFamily="34" charset="0"/>
                        </a:rPr>
                        <a:t>$filter</a:t>
                      </a:r>
                      <a:endParaRPr lang="en-GB" sz="1800" b="0"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effectLst/>
                          <a:latin typeface="Raleway" panose="020B0503030101060003" pitchFamily="34" charset="0"/>
                        </a:rPr>
                        <a:t>Filters results</a:t>
                      </a:r>
                      <a:endParaRPr lang="en-GB" sz="1800" b="0" dirty="0"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latin typeface="Raleway" panose="020B0503030101060003" pitchFamily="34" charset="0"/>
                        </a:rPr>
                        <a:t>https://graph.microsoft.com/v1.0/users</a:t>
                      </a:r>
                      <a:r>
                        <a:rPr lang="en-GB" sz="1800" dirty="0">
                          <a:solidFill>
                            <a:srgbClr val="0070C0"/>
                          </a:solidFill>
                          <a:latin typeface="Raleway" panose="020B0503030101060003" pitchFamily="34" charset="0"/>
                        </a:rPr>
                        <a:t>?$filter=startswith(givenName,'J')</a:t>
                      </a:r>
                      <a:endParaRPr lang="en-GB" sz="1800" b="0" dirty="0">
                        <a:solidFill>
                          <a:srgbClr val="0070C0"/>
                        </a:solidFill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2693812199"/>
                  </a:ext>
                </a:extLst>
              </a:tr>
              <a:tr h="56665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>
                          <a:latin typeface="Raleway" panose="020B0503030101060003" pitchFamily="34" charset="0"/>
                        </a:rPr>
                        <a:t>$top</a:t>
                      </a:r>
                      <a:endParaRPr lang="en-GB" sz="1800" b="0"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latin typeface="Raleway" panose="020B0503030101060003" pitchFamily="34" charset="0"/>
                        </a:rPr>
                        <a:t>Limits results</a:t>
                      </a:r>
                      <a:endParaRPr lang="en-GB" sz="1800" b="0" dirty="0"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latin typeface="Raleway" panose="020B0503030101060003" pitchFamily="34" charset="0"/>
                        </a:rPr>
                        <a:t>https://graph.microsoft.com/v1.0/users</a:t>
                      </a:r>
                      <a:r>
                        <a:rPr lang="en-GB" sz="1800" dirty="0">
                          <a:solidFill>
                            <a:srgbClr val="0070C0"/>
                          </a:solidFill>
                          <a:latin typeface="Raleway" panose="020B0503030101060003" pitchFamily="34" charset="0"/>
                        </a:rPr>
                        <a:t>?$top=500</a:t>
                      </a:r>
                      <a:endParaRPr lang="en-GB" sz="1800" b="0" dirty="0">
                        <a:solidFill>
                          <a:srgbClr val="0070C0"/>
                        </a:solidFill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408898639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686F63F-2FD9-494E-9123-EE940B72A0E8}"/>
              </a:ext>
            </a:extLst>
          </p:cNvPr>
          <p:cNvSpPr/>
          <p:nvPr/>
        </p:nvSpPr>
        <p:spPr>
          <a:xfrm>
            <a:off x="395536" y="4426389"/>
            <a:ext cx="69847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https://msdn.microsoft.com/en-us/library/azure/ad/graph/howto/azure-ad-graph-api-supported-queries-filters-and-paging-options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604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Graph – Query methods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7E167F9-B0D3-4587-8EFA-EF081B7C2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237957"/>
              </p:ext>
            </p:extLst>
          </p:nvPr>
        </p:nvGraphicFramePr>
        <p:xfrm>
          <a:off x="6514319" y="1566821"/>
          <a:ext cx="1997205" cy="266739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97205">
                  <a:extLst>
                    <a:ext uri="{9D8B030D-6E8A-4147-A177-3AD203B41FA5}">
                      <a16:colId xmlns:a16="http://schemas.microsoft.com/office/drawing/2014/main" val="1526346587"/>
                    </a:ext>
                  </a:extLst>
                </a:gridCol>
              </a:tblGrid>
              <a:tr h="344648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solidFill>
                            <a:sysClr val="windowText" lastClr="000000"/>
                          </a:solidFill>
                          <a:latin typeface="Raleway" panose="020B0503030101060003" pitchFamily="34" charset="0"/>
                        </a:rPr>
                        <a:t>DELETE</a:t>
                      </a:r>
                    </a:p>
                  </a:txBody>
                  <a:tcPr marL="67232" marR="67232" marT="33616" marB="33616" anchor="ctr"/>
                </a:tc>
                <a:extLst>
                  <a:ext uri="{0D108BD9-81ED-4DB2-BD59-A6C34878D82A}">
                    <a16:rowId xmlns:a16="http://schemas.microsoft.com/office/drawing/2014/main" val="872906793"/>
                  </a:ext>
                </a:extLst>
              </a:tr>
              <a:tr h="142448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latin typeface="Raleway" panose="020B0503030101060003" pitchFamily="34" charset="0"/>
                        </a:rPr>
                        <a:t>Provides</a:t>
                      </a:r>
                      <a:r>
                        <a:rPr lang="en-GB" sz="1800" baseline="0" dirty="0">
                          <a:latin typeface="Raleway" panose="020B0503030101060003" pitchFamily="34" charset="0"/>
                        </a:rPr>
                        <a:t> the ability to DELETE individual resources</a:t>
                      </a:r>
                      <a:endParaRPr lang="en-GB" sz="1800" dirty="0"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1718293333"/>
                  </a:ext>
                </a:extLst>
              </a:tr>
              <a:tr h="89826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latin typeface="Raleway" panose="020B0503030101060003" pitchFamily="34" charset="0"/>
                        </a:rPr>
                        <a:t>Data response from service in JSON</a:t>
                      </a: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2862473988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4DCF87-17FD-4E86-AC38-7B8226862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319310"/>
              </p:ext>
            </p:extLst>
          </p:nvPr>
        </p:nvGraphicFramePr>
        <p:xfrm>
          <a:off x="378848" y="1563638"/>
          <a:ext cx="1997205" cy="267057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97205">
                  <a:extLst>
                    <a:ext uri="{9D8B030D-6E8A-4147-A177-3AD203B41FA5}">
                      <a16:colId xmlns:a16="http://schemas.microsoft.com/office/drawing/2014/main" val="2963758578"/>
                    </a:ext>
                  </a:extLst>
                </a:gridCol>
              </a:tblGrid>
              <a:tr h="3471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solidFill>
                            <a:sysClr val="windowText" lastClr="000000"/>
                          </a:solidFill>
                          <a:latin typeface="Raleway" panose="020B0503030101060003" pitchFamily="34" charset="0"/>
                        </a:rPr>
                        <a:t>GET</a:t>
                      </a:r>
                    </a:p>
                  </a:txBody>
                  <a:tcPr marL="67232" marR="67232" marT="33616" marB="33616" anchor="ctr"/>
                </a:tc>
                <a:extLst>
                  <a:ext uri="{0D108BD9-81ED-4DB2-BD59-A6C34878D82A}">
                    <a16:rowId xmlns:a16="http://schemas.microsoft.com/office/drawing/2014/main" val="2900049868"/>
                  </a:ext>
                </a:extLst>
              </a:tr>
              <a:tr h="143505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latin typeface="Raleway" panose="020B0503030101060003" pitchFamily="34" charset="0"/>
                        </a:rPr>
                        <a:t>Provides the ability to pull data from Microsoft Graph</a:t>
                      </a: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3112521749"/>
                  </a:ext>
                </a:extLst>
              </a:tr>
              <a:tr h="88836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latin typeface="Raleway" panose="020B0503030101060003" pitchFamily="34" charset="0"/>
                        </a:rPr>
                        <a:t>Data</a:t>
                      </a:r>
                      <a:r>
                        <a:rPr lang="en-GB" sz="1800" baseline="0" dirty="0">
                          <a:latin typeface="Raleway" panose="020B0503030101060003" pitchFamily="34" charset="0"/>
                        </a:rPr>
                        <a:t> returned in JSON format</a:t>
                      </a:r>
                      <a:endParaRPr lang="en-GB" sz="1800" dirty="0"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38489636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6E7F5D-44FC-4218-80D3-F0096EDB9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161716"/>
              </p:ext>
            </p:extLst>
          </p:nvPr>
        </p:nvGraphicFramePr>
        <p:xfrm>
          <a:off x="2424005" y="1563638"/>
          <a:ext cx="1997205" cy="267057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97205">
                  <a:extLst>
                    <a:ext uri="{9D8B030D-6E8A-4147-A177-3AD203B41FA5}">
                      <a16:colId xmlns:a16="http://schemas.microsoft.com/office/drawing/2014/main" val="1748341175"/>
                    </a:ext>
                  </a:extLst>
                </a:gridCol>
              </a:tblGrid>
              <a:tr h="345035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solidFill>
                            <a:sysClr val="windowText" lastClr="000000"/>
                          </a:solidFill>
                          <a:latin typeface="Raleway" panose="020B0503030101060003" pitchFamily="34" charset="0"/>
                        </a:rPr>
                        <a:t>POST</a:t>
                      </a:r>
                    </a:p>
                  </a:txBody>
                  <a:tcPr marL="67232" marR="67232" marT="33616" marB="33616" anchor="ctr"/>
                </a:tc>
                <a:extLst>
                  <a:ext uri="{0D108BD9-81ED-4DB2-BD59-A6C34878D82A}">
                    <a16:rowId xmlns:a16="http://schemas.microsoft.com/office/drawing/2014/main" val="2068264794"/>
                  </a:ext>
                </a:extLst>
              </a:tr>
              <a:tr h="142626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latin typeface="Raleway" panose="020B0503030101060003" pitchFamily="34" charset="0"/>
                        </a:rPr>
                        <a:t>Provides</a:t>
                      </a:r>
                      <a:r>
                        <a:rPr lang="en-GB" sz="1800" baseline="0" dirty="0">
                          <a:latin typeface="Raleway" panose="020B0503030101060003" pitchFamily="34" charset="0"/>
                        </a:rPr>
                        <a:t> the ability to POST / ADD data into Microsoft Graph</a:t>
                      </a:r>
                      <a:endParaRPr lang="en-GB" sz="1800" dirty="0"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3127810767"/>
                  </a:ext>
                </a:extLst>
              </a:tr>
              <a:tr h="899271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latin typeface="Raleway" panose="020B0503030101060003" pitchFamily="34" charset="0"/>
                        </a:rPr>
                        <a:t>Data</a:t>
                      </a:r>
                      <a:r>
                        <a:rPr lang="en-GB" sz="1800" baseline="0" dirty="0">
                          <a:latin typeface="Raleway" panose="020B0503030101060003" pitchFamily="34" charset="0"/>
                        </a:rPr>
                        <a:t> sent to the service in JSON format</a:t>
                      </a:r>
                      <a:endParaRPr lang="en-GB" sz="1800" dirty="0"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80336224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565AA35-B7DE-4D0E-89BC-03FDE0640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944198"/>
              </p:ext>
            </p:extLst>
          </p:nvPr>
        </p:nvGraphicFramePr>
        <p:xfrm>
          <a:off x="4469162" y="1563637"/>
          <a:ext cx="1997205" cy="267057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97205">
                  <a:extLst>
                    <a:ext uri="{9D8B030D-6E8A-4147-A177-3AD203B41FA5}">
                      <a16:colId xmlns:a16="http://schemas.microsoft.com/office/drawing/2014/main" val="1135419716"/>
                    </a:ext>
                  </a:extLst>
                </a:gridCol>
              </a:tblGrid>
              <a:tr h="33615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solidFill>
                            <a:sysClr val="windowText" lastClr="000000"/>
                          </a:solidFill>
                          <a:latin typeface="Raleway" panose="020B0503030101060003" pitchFamily="34" charset="0"/>
                        </a:rPr>
                        <a:t>PATCH</a:t>
                      </a:r>
                    </a:p>
                  </a:txBody>
                  <a:tcPr marL="67232" marR="67232" marT="33616" marB="33616" anchor="ctr"/>
                </a:tc>
                <a:extLst>
                  <a:ext uri="{0D108BD9-81ED-4DB2-BD59-A6C34878D82A}">
                    <a16:rowId xmlns:a16="http://schemas.microsoft.com/office/drawing/2014/main" val="1027610045"/>
                  </a:ext>
                </a:extLst>
              </a:tr>
              <a:tr h="1411869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latin typeface="Raleway" panose="020B0503030101060003" pitchFamily="34" charset="0"/>
                        </a:rPr>
                        <a:t>Provides the</a:t>
                      </a:r>
                      <a:r>
                        <a:rPr lang="en-GB" sz="1800" baseline="0" dirty="0">
                          <a:latin typeface="Raleway" panose="020B0503030101060003" pitchFamily="34" charset="0"/>
                        </a:rPr>
                        <a:t> ability to PATCH / UPDATE resource properties </a:t>
                      </a:r>
                      <a:endParaRPr lang="en-GB" sz="1800" dirty="0"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3115988538"/>
                  </a:ext>
                </a:extLst>
              </a:tr>
              <a:tr h="87401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GB" sz="1800" dirty="0">
                          <a:latin typeface="Raleway" panose="020B0503030101060003" pitchFamily="34" charset="0"/>
                        </a:rPr>
                        <a:t>Data</a:t>
                      </a:r>
                      <a:r>
                        <a:rPr lang="en-GB" sz="1800" baseline="0" dirty="0">
                          <a:latin typeface="Raleway" panose="020B0503030101060003" pitchFamily="34" charset="0"/>
                        </a:rPr>
                        <a:t> sent to the service in JSON format</a:t>
                      </a:r>
                      <a:endParaRPr lang="en-GB" sz="1800" dirty="0">
                        <a:latin typeface="Raleway" panose="020B0503030101060003" pitchFamily="34" charset="0"/>
                      </a:endParaRPr>
                    </a:p>
                  </a:txBody>
                  <a:tcPr marL="67232" marR="67232" marT="33616" marB="33616"/>
                </a:tc>
                <a:extLst>
                  <a:ext uri="{0D108BD9-81ED-4DB2-BD59-A6C34878D82A}">
                    <a16:rowId xmlns:a16="http://schemas.microsoft.com/office/drawing/2014/main" val="560908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68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FB45-CBE4-4510-8AC8-43034650C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Graph API calls using Developer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CD1B1-0049-40B6-B709-26AD109C79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987574"/>
            <a:ext cx="8229600" cy="3239939"/>
          </a:xfrm>
        </p:spPr>
        <p:txBody>
          <a:bodyPr/>
          <a:lstStyle/>
          <a:p>
            <a:r>
              <a:rPr lang="sv-SE" dirty="0">
                <a:latin typeface="Raleway" panose="020B0503030101060003" pitchFamily="34" charset="0"/>
              </a:rPr>
              <a:t>Browser with Developer Mode support (F12)</a:t>
            </a:r>
          </a:p>
          <a:p>
            <a:r>
              <a:rPr lang="sv-SE" dirty="0">
                <a:latin typeface="Raleway" panose="020B0503030101060003" pitchFamily="34" charset="0"/>
              </a:rPr>
              <a:t>Discover calls for resources through the Intune on Azure portal</a:t>
            </a:r>
          </a:p>
          <a:p>
            <a:r>
              <a:rPr lang="sv-SE" dirty="0">
                <a:latin typeface="Raleway" panose="020B0503030101060003" pitchFamily="34" charset="0"/>
              </a:rPr>
              <a:t>Substitute for beta documentation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42BA3-ADD6-47B0-91B0-FAC8B4401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94" y="2499742"/>
            <a:ext cx="7884368" cy="13672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DB3BC3-02D8-4E9F-9BC8-ECC4F380BEAD}"/>
              </a:ext>
            </a:extLst>
          </p:cNvPr>
          <p:cNvSpPr/>
          <p:nvPr/>
        </p:nvSpPr>
        <p:spPr>
          <a:xfrm>
            <a:off x="3974487" y="2931790"/>
            <a:ext cx="4032448" cy="432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11736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30988-890E-406B-9C28-4344EC3D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Graph Explorer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BEDCD-ECF5-4E55-8A19-EDF5ACACCD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843559"/>
            <a:ext cx="8229600" cy="2736304"/>
          </a:xfrm>
        </p:spPr>
        <p:txBody>
          <a:bodyPr/>
          <a:lstStyle/>
          <a:p>
            <a:pPr marL="336179" indent="-336179">
              <a:buFont typeface="Arial" panose="020B0604020202020204" pitchFamily="34" charset="0"/>
              <a:buChar char="•"/>
            </a:pPr>
            <a:r>
              <a:rPr lang="en-GB" sz="2400" dirty="0">
                <a:latin typeface="Raleway" panose="020B0503030101060003" pitchFamily="34" charset="0"/>
              </a:rPr>
              <a:t>Explore Microsoft Graph API</a:t>
            </a:r>
          </a:p>
          <a:p>
            <a:pPr marL="336179" indent="-336179">
              <a:buFont typeface="Arial" panose="020B0604020202020204" pitchFamily="34" charset="0"/>
              <a:buChar char="•"/>
            </a:pPr>
            <a:r>
              <a:rPr lang="en-GB" sz="2400" dirty="0">
                <a:latin typeface="Raleway" panose="020B0503030101060003" pitchFamily="34" charset="0"/>
              </a:rPr>
              <a:t>Supports Beta and v1.0 APIs</a:t>
            </a:r>
          </a:p>
          <a:p>
            <a:pPr marL="336179" indent="-336179">
              <a:buFont typeface="Arial" panose="020B0604020202020204" pitchFamily="34" charset="0"/>
              <a:buChar char="•"/>
            </a:pPr>
            <a:r>
              <a:rPr lang="en-GB" sz="2400" dirty="0">
                <a:latin typeface="Raleway" panose="020B0503030101060003" pitchFamily="34" charset="0"/>
              </a:rPr>
              <a:t>Shortcuts to samples and history</a:t>
            </a:r>
          </a:p>
          <a:p>
            <a:pPr marL="336179" indent="-336179">
              <a:buFont typeface="Arial" panose="020B0604020202020204" pitchFamily="34" charset="0"/>
              <a:buChar char="•"/>
            </a:pPr>
            <a:r>
              <a:rPr lang="en-GB" sz="2400" dirty="0"/>
              <a:t>Access sample account or your own data</a:t>
            </a:r>
            <a:endParaRPr lang="en-GB" sz="2400" dirty="0">
              <a:latin typeface="Raleway" panose="020B05030301010600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34FC0F-6D16-4689-BF7D-3FBAEBDB1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65"/>
          <a:stretch/>
        </p:blipFill>
        <p:spPr>
          <a:xfrm>
            <a:off x="611561" y="2859731"/>
            <a:ext cx="6120680" cy="208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3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A865D7-5FAC-4B49-8AB9-209142EC4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Microsoft Graph for Intune documentation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CFE55F-3D61-4E45-9477-96AD13150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563688"/>
            <a:ext cx="5064043" cy="3136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34F62F-D0A1-4DC3-B5A5-AD45250D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120285"/>
            <a:ext cx="6743153" cy="90292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42AFA3-EA02-40CA-9940-9E13D6AFA5B1}"/>
              </a:ext>
            </a:extLst>
          </p:cNvPr>
          <p:cNvSpPr/>
          <p:nvPr/>
        </p:nvSpPr>
        <p:spPr>
          <a:xfrm>
            <a:off x="683568" y="1006027"/>
            <a:ext cx="8229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100" dirty="0">
                <a:hlinkClick r:id="rId4"/>
              </a:rPr>
              <a:t>https://developer.microsoft.com/en-us/graph/docs/api-reference/beta/resources/intune_graph_overview</a:t>
            </a:r>
            <a:endParaRPr lang="sv-SE" sz="1100" dirty="0"/>
          </a:p>
        </p:txBody>
      </p:sp>
    </p:spTree>
    <p:extLst>
      <p:ext uri="{BB962C8B-B14F-4D97-AF65-F5344CB8AC3E}">
        <p14:creationId xmlns:p14="http://schemas.microsoft.com/office/powerpoint/2010/main" val="22543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F0B520-6B31-4D3F-8559-2029088E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API goes General Availability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222F2-F277-437C-A71C-CCAB1756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46406"/>
            <a:ext cx="6711783" cy="34975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5C1AE4-9FD2-4279-BE3F-5B24C46896FF}"/>
              </a:ext>
            </a:extLst>
          </p:cNvPr>
          <p:cNvSpPr/>
          <p:nvPr/>
        </p:nvSpPr>
        <p:spPr>
          <a:xfrm>
            <a:off x="683568" y="4515966"/>
            <a:ext cx="741682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Raleway" panose="020B0503030101060003" pitchFamily="34" charset="0"/>
                <a:hlinkClick r:id="rId3"/>
              </a:rPr>
              <a:t>https://blogs.technet.microsoft.com/intunesupport/2018/02/01/microsoft-graph-apis-are-generally-available-for-intune/</a:t>
            </a:r>
            <a:r>
              <a:rPr lang="en-US" sz="900" dirty="0">
                <a:latin typeface="Raleway" panose="020B0503030101060003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AA6DC7-DBCB-40CC-A186-0668A89D6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" y="2538829"/>
            <a:ext cx="7632848" cy="49434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260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/>
          <a:p>
            <a:r>
              <a:rPr lang="nb-NO" dirty="0"/>
              <a:t>Getting started with Microsoft Intune and PowerShell</a:t>
            </a:r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009D-3EDA-456C-90FB-7239BAC9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Intune PowerShell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EAAB3-3B43-4C37-8700-963712FC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843558"/>
            <a:ext cx="5533851" cy="404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8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4800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139124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9207B2-DBF8-49AA-B170-903FACFA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Authentication and access tokens</a:t>
            </a:r>
          </a:p>
        </p:txBody>
      </p:sp>
      <p:pic>
        <p:nvPicPr>
          <p:cNvPr id="2050" name="Picture 2" descr="Native Application to Web API Diagram">
            <a:extLst>
              <a:ext uri="{FF2B5EF4-FFF2-40B4-BE49-F238E27FC236}">
                <a16:creationId xmlns:a16="http://schemas.microsoft.com/office/drawing/2014/main" id="{F8D91730-0619-41E1-B745-1EECCDCA7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797972"/>
            <a:ext cx="5282158" cy="398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57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Authentication and access token</a:t>
            </a:r>
          </a:p>
        </p:txBody>
      </p:sp>
    </p:spTree>
    <p:extLst>
      <p:ext uri="{BB962C8B-B14F-4D97-AF65-F5344CB8AC3E}">
        <p14:creationId xmlns:p14="http://schemas.microsoft.com/office/powerpoint/2010/main" val="512411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18AF-6F7B-4708-A726-A2AB0406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Intune in Azure – Paging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F1805D-CDF4-484C-AE7F-964895EF04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All Microsoft Graph queries are subject to paging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DB9668-0A7C-4B0A-81D4-EC3849E4B61C}"/>
              </a:ext>
            </a:extLst>
          </p:cNvPr>
          <p:cNvGrpSpPr/>
          <p:nvPr/>
        </p:nvGrpSpPr>
        <p:grpSpPr>
          <a:xfrm>
            <a:off x="7308304" y="1922892"/>
            <a:ext cx="1045805" cy="907798"/>
            <a:chOff x="7071685" y="2694755"/>
            <a:chExt cx="1422367" cy="123466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CF73E5-FE90-47A1-87E0-274D9B42A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94"/>
            <a:stretch/>
          </p:blipFill>
          <p:spPr>
            <a:xfrm>
              <a:off x="7182113" y="2694755"/>
              <a:ext cx="1203483" cy="111811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D8A269-CA14-41E3-9367-D685F5D2C00D}"/>
                </a:ext>
              </a:extLst>
            </p:cNvPr>
            <p:cNvSpPr txBox="1"/>
            <p:nvPr/>
          </p:nvSpPr>
          <p:spPr>
            <a:xfrm>
              <a:off x="7071685" y="3440094"/>
              <a:ext cx="1422367" cy="489330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 defTabSz="672358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GB" sz="1029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Intune Service</a:t>
              </a:r>
            </a:p>
          </p:txBody>
        </p:sp>
      </p:grp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B8A14159-D626-439F-A6AA-7F6EBFD4595F}"/>
              </a:ext>
            </a:extLst>
          </p:cNvPr>
          <p:cNvSpPr/>
          <p:nvPr/>
        </p:nvSpPr>
        <p:spPr>
          <a:xfrm>
            <a:off x="940963" y="1922892"/>
            <a:ext cx="1028408" cy="822098"/>
          </a:xfrm>
          <a:prstGeom prst="roundRect">
            <a:avLst>
              <a:gd name="adj" fmla="val 5708"/>
            </a:avLst>
          </a:prstGeom>
          <a:solidFill>
            <a:srgbClr val="005695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r>
              <a:rPr lang="en-US" sz="1176" kern="0" dirty="0">
                <a:solidFill>
                  <a:srgbClr val="FFFFFF"/>
                </a:solidFill>
                <a:latin typeface="Segoe UI Light"/>
              </a:rPr>
              <a:t>Native App</a:t>
            </a:r>
          </a:p>
          <a:p>
            <a:pPr algn="ctr" defTabSz="672358">
              <a:defRPr/>
            </a:pPr>
            <a:endParaRPr lang="en-US" sz="1176" kern="0" dirty="0">
              <a:solidFill>
                <a:srgbClr val="FFFFFF"/>
              </a:solidFill>
              <a:latin typeface="Segoe UI Light"/>
            </a:endParaRPr>
          </a:p>
          <a:p>
            <a:pPr algn="ctr" defTabSz="672358">
              <a:defRPr/>
            </a:pPr>
            <a:endParaRPr lang="en-US" sz="1176" kern="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5BE36B6F-394E-499D-994F-00198CF7FC89}"/>
              </a:ext>
            </a:extLst>
          </p:cNvPr>
          <p:cNvSpPr/>
          <p:nvPr/>
        </p:nvSpPr>
        <p:spPr>
          <a:xfrm>
            <a:off x="4872440" y="4176871"/>
            <a:ext cx="1063921" cy="181925"/>
          </a:xfrm>
          <a:prstGeom prst="roundRect">
            <a:avLst>
              <a:gd name="adj" fmla="val 5708"/>
            </a:avLst>
          </a:prstGeom>
          <a:solidFill>
            <a:srgbClr val="00B0F0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450">
              <a:defRPr/>
            </a:pPr>
            <a:r>
              <a:rPr lang="en-US" sz="1176" kern="0" dirty="0">
                <a:solidFill>
                  <a:prstClr val="black"/>
                </a:solidFill>
                <a:latin typeface="Museo Sans 100"/>
              </a:rPr>
              <a:t>Azure AD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DB177B3-6F11-4E3F-BF0D-EF7DE181079B}"/>
              </a:ext>
            </a:extLst>
          </p:cNvPr>
          <p:cNvGrpSpPr/>
          <p:nvPr/>
        </p:nvGrpSpPr>
        <p:grpSpPr>
          <a:xfrm>
            <a:off x="1935998" y="2779683"/>
            <a:ext cx="2996041" cy="1136375"/>
            <a:chOff x="1979128" y="3732881"/>
            <a:chExt cx="3556915" cy="1869248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49FEB37-803B-47EF-9190-B8EDD4D1579D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1979128" y="3732881"/>
              <a:ext cx="3556915" cy="1869248"/>
            </a:xfrm>
            <a:prstGeom prst="straightConnector1">
              <a:avLst/>
            </a:prstGeom>
            <a:noFill/>
            <a:ln w="17145" cap="flat" cmpd="sng" algn="ctr">
              <a:solidFill>
                <a:srgbClr val="00B0F0"/>
              </a:solidFill>
              <a:prstDash val="solid"/>
              <a:tailEnd type="triangle"/>
            </a:ln>
            <a:effectLst/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989BC0-A36A-45BE-A2F0-B5C4645C0C81}"/>
                </a:ext>
              </a:extLst>
            </p:cNvPr>
            <p:cNvSpPr txBox="1"/>
            <p:nvPr/>
          </p:nvSpPr>
          <p:spPr>
            <a:xfrm rot="1244928">
              <a:off x="3552479" y="4920880"/>
              <a:ext cx="1421809" cy="37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Authenticate User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ECDDCF-CBC1-496C-A7C2-D020699A5D3B}"/>
              </a:ext>
            </a:extLst>
          </p:cNvPr>
          <p:cNvGrpSpPr/>
          <p:nvPr/>
        </p:nvGrpSpPr>
        <p:grpSpPr>
          <a:xfrm>
            <a:off x="1983158" y="2733734"/>
            <a:ext cx="3075732" cy="695084"/>
            <a:chOff x="2378538" y="3670387"/>
            <a:chExt cx="3109685" cy="1612590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76F6DF-8631-445B-85D1-89BCD7FEACC6}"/>
                </a:ext>
              </a:extLst>
            </p:cNvPr>
            <p:cNvCxnSpPr/>
            <p:nvPr/>
          </p:nvCxnSpPr>
          <p:spPr>
            <a:xfrm flipH="1" flipV="1">
              <a:off x="2378538" y="3670387"/>
              <a:ext cx="3109685" cy="1612590"/>
            </a:xfrm>
            <a:prstGeom prst="straightConnector1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tailEnd type="triangle"/>
            </a:ln>
            <a:effectLst/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A5DA45-BB31-4CDA-9CD2-0C9FBC527F8F}"/>
                </a:ext>
              </a:extLst>
            </p:cNvPr>
            <p:cNvSpPr txBox="1"/>
            <p:nvPr/>
          </p:nvSpPr>
          <p:spPr>
            <a:xfrm rot="11582675" flipV="1">
              <a:off x="3303721" y="3943705"/>
              <a:ext cx="1331409" cy="5283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Issue Access token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BD5F42-AEAE-4A98-93DF-1344E14E6FAB}"/>
              </a:ext>
            </a:extLst>
          </p:cNvPr>
          <p:cNvGrpSpPr/>
          <p:nvPr/>
        </p:nvGrpSpPr>
        <p:grpSpPr>
          <a:xfrm>
            <a:off x="4036953" y="1922892"/>
            <a:ext cx="1268053" cy="822098"/>
            <a:chOff x="5171843" y="2567585"/>
            <a:chExt cx="1724640" cy="1118111"/>
          </a:xfrm>
        </p:grpSpPr>
        <p:sp>
          <p:nvSpPr>
            <p:cNvPr id="48" name="Rounded Rectangle 2">
              <a:extLst>
                <a:ext uri="{FF2B5EF4-FFF2-40B4-BE49-F238E27FC236}">
                  <a16:creationId xmlns:a16="http://schemas.microsoft.com/office/drawing/2014/main" id="{7F8154C1-5AFC-4931-B323-7172975F5D76}"/>
                </a:ext>
              </a:extLst>
            </p:cNvPr>
            <p:cNvSpPr/>
            <p:nvPr/>
          </p:nvSpPr>
          <p:spPr>
            <a:xfrm>
              <a:off x="5171843" y="2567585"/>
              <a:ext cx="1724640" cy="1118111"/>
            </a:xfrm>
            <a:prstGeom prst="roundRect">
              <a:avLst>
                <a:gd name="adj" fmla="val 5708"/>
              </a:avLst>
            </a:prstGeom>
            <a:solidFill>
              <a:srgbClr val="0078D7">
                <a:lumMod val="50000"/>
              </a:srgbClr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72358">
                <a:defRPr/>
              </a:pPr>
              <a:r>
                <a:rPr lang="en-US" sz="1176" kern="0">
                  <a:solidFill>
                    <a:srgbClr val="FFFFFF"/>
                  </a:solidFill>
                  <a:latin typeface="Segoe UI Light"/>
                </a:rPr>
                <a:t>Microsoft Graph</a:t>
              </a:r>
            </a:p>
            <a:p>
              <a:pPr algn="ctr" defTabSz="672358">
                <a:defRPr/>
              </a:pPr>
              <a:endParaRPr lang="en-US" sz="1176" kern="0">
                <a:solidFill>
                  <a:srgbClr val="FFFFFF"/>
                </a:solidFill>
                <a:latin typeface="Segoe UI Light"/>
              </a:endParaRPr>
            </a:p>
            <a:p>
              <a:pPr algn="ctr" defTabSz="672358">
                <a:defRPr/>
              </a:pPr>
              <a:endParaRPr lang="en-US" sz="1176" kern="0">
                <a:solidFill>
                  <a:srgbClr val="FFFFFF"/>
                </a:solidFill>
                <a:latin typeface="Segoe UI Light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942CBAC-DD3C-44D1-9D79-5262997DE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6716" y="3091182"/>
              <a:ext cx="494893" cy="494893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09EB656-B28F-4984-A90D-6311D4EDB40A}"/>
              </a:ext>
            </a:extLst>
          </p:cNvPr>
          <p:cNvGrpSpPr/>
          <p:nvPr/>
        </p:nvGrpSpPr>
        <p:grpSpPr>
          <a:xfrm>
            <a:off x="1983157" y="1882065"/>
            <a:ext cx="2014850" cy="418872"/>
            <a:chOff x="2378538" y="2512058"/>
            <a:chExt cx="2740336" cy="569695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999BB35-63A1-4E2E-B1AC-5A29CB2D3761}"/>
                </a:ext>
              </a:extLst>
            </p:cNvPr>
            <p:cNvCxnSpPr/>
            <p:nvPr/>
          </p:nvCxnSpPr>
          <p:spPr>
            <a:xfrm>
              <a:off x="2378538" y="2912756"/>
              <a:ext cx="2740336" cy="904"/>
            </a:xfrm>
            <a:prstGeom prst="straightConnector1">
              <a:avLst/>
            </a:prstGeom>
            <a:noFill/>
            <a:ln w="17145" cap="flat" cmpd="sng" algn="ctr">
              <a:solidFill>
                <a:srgbClr val="00B0F0"/>
              </a:solidFill>
              <a:prstDash val="solid"/>
              <a:tailEnd type="triangle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2E2ECA-92BA-463C-92D4-A26145845A2E}"/>
                </a:ext>
              </a:extLst>
            </p:cNvPr>
            <p:cNvSpPr txBox="1"/>
            <p:nvPr/>
          </p:nvSpPr>
          <p:spPr>
            <a:xfrm rot="10800000" flipV="1">
              <a:off x="3363047" y="2512058"/>
              <a:ext cx="1333718" cy="309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Send GET request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8B2DB96-B6DE-4F71-AC47-C4BEF300047A}"/>
                </a:ext>
              </a:extLst>
            </p:cNvPr>
            <p:cNvSpPr/>
            <p:nvPr/>
          </p:nvSpPr>
          <p:spPr>
            <a:xfrm>
              <a:off x="2970198" y="2743758"/>
              <a:ext cx="310621" cy="337995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50">
                <a:defRPr/>
              </a:pPr>
              <a:r>
                <a:rPr lang="en-US" sz="1176" kern="0" dirty="0">
                  <a:solidFill>
                    <a:srgbClr val="FFFFFF"/>
                  </a:solidFill>
                  <a:latin typeface="Segoe UI Light"/>
                </a:rPr>
                <a:t>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D023D91-6775-4500-82AE-7DE961D7A8FA}"/>
              </a:ext>
            </a:extLst>
          </p:cNvPr>
          <p:cNvGrpSpPr/>
          <p:nvPr/>
        </p:nvGrpSpPr>
        <p:grpSpPr>
          <a:xfrm>
            <a:off x="1951956" y="2334634"/>
            <a:ext cx="2041599" cy="328387"/>
            <a:chOff x="2336101" y="3127583"/>
            <a:chExt cx="2776717" cy="446630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4BB8A8C-D015-4E46-8E7A-F6B25A45C71E}"/>
                </a:ext>
              </a:extLst>
            </p:cNvPr>
            <p:cNvCxnSpPr/>
            <p:nvPr/>
          </p:nvCxnSpPr>
          <p:spPr>
            <a:xfrm flipH="1" flipV="1">
              <a:off x="2406701" y="3253992"/>
              <a:ext cx="2706117" cy="17988"/>
            </a:xfrm>
            <a:prstGeom prst="straightConnector1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tailEnd type="triangle"/>
            </a:ln>
            <a:effectLst/>
          </p:spPr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63B479D-F238-4A0C-9C63-855351D6560A}"/>
                </a:ext>
              </a:extLst>
            </p:cNvPr>
            <p:cNvSpPr txBox="1"/>
            <p:nvPr/>
          </p:nvSpPr>
          <p:spPr>
            <a:xfrm rot="10800000" flipV="1">
              <a:off x="2336101" y="3264450"/>
              <a:ext cx="2076423" cy="309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Receive 1000 JSON objects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779B44A-32CF-4E27-A9C1-4C850380A187}"/>
                </a:ext>
              </a:extLst>
            </p:cNvPr>
            <p:cNvSpPr/>
            <p:nvPr/>
          </p:nvSpPr>
          <p:spPr>
            <a:xfrm>
              <a:off x="4261036" y="3127583"/>
              <a:ext cx="310621" cy="337995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50">
                <a:defRPr/>
              </a:pPr>
              <a:r>
                <a:rPr lang="en-US" sz="1176" kern="0" dirty="0">
                  <a:solidFill>
                    <a:srgbClr val="FFFFFF"/>
                  </a:solidFill>
                  <a:latin typeface="Segoe UI Light"/>
                </a:rPr>
                <a:t>6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F8E509-1419-4E29-B08C-937BCE237FB2}"/>
              </a:ext>
            </a:extLst>
          </p:cNvPr>
          <p:cNvGrpSpPr/>
          <p:nvPr/>
        </p:nvGrpSpPr>
        <p:grpSpPr>
          <a:xfrm>
            <a:off x="5329158" y="1946714"/>
            <a:ext cx="2014850" cy="348892"/>
            <a:chOff x="6929332" y="2515207"/>
            <a:chExt cx="2740336" cy="474518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AE0FB39-075F-465A-8AB7-CDB5590C8EC8}"/>
                </a:ext>
              </a:extLst>
            </p:cNvPr>
            <p:cNvCxnSpPr/>
            <p:nvPr/>
          </p:nvCxnSpPr>
          <p:spPr>
            <a:xfrm>
              <a:off x="6929332" y="2820728"/>
              <a:ext cx="2740336" cy="904"/>
            </a:xfrm>
            <a:prstGeom prst="straightConnector1">
              <a:avLst/>
            </a:prstGeom>
            <a:noFill/>
            <a:ln w="17145" cap="flat" cmpd="sng" algn="ctr">
              <a:solidFill>
                <a:srgbClr val="00B0F0"/>
              </a:solidFill>
              <a:prstDash val="solid"/>
              <a:tailEnd type="triangle"/>
            </a:ln>
            <a:effectLst/>
          </p:spPr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C332A5-9427-403A-A78C-90291EE93980}"/>
                </a:ext>
              </a:extLst>
            </p:cNvPr>
            <p:cNvSpPr txBox="1"/>
            <p:nvPr/>
          </p:nvSpPr>
          <p:spPr>
            <a:xfrm rot="10800000" flipV="1">
              <a:off x="7792727" y="2515207"/>
              <a:ext cx="1333718" cy="309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Send GET request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D80340C-D580-40B0-8710-F86F0259F735}"/>
                </a:ext>
              </a:extLst>
            </p:cNvPr>
            <p:cNvSpPr/>
            <p:nvPr/>
          </p:nvSpPr>
          <p:spPr>
            <a:xfrm>
              <a:off x="7520992" y="2651730"/>
              <a:ext cx="310621" cy="337995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50">
                <a:defRPr/>
              </a:pPr>
              <a:r>
                <a:rPr lang="en-US" sz="1176" kern="0">
                  <a:solidFill>
                    <a:srgbClr val="FFFFFF"/>
                  </a:solidFill>
                  <a:latin typeface="Segoe UI Light"/>
                </a:rPr>
                <a:t>4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BDDD84D-4ACE-42EB-959F-A890688B03B0}"/>
              </a:ext>
            </a:extLst>
          </p:cNvPr>
          <p:cNvGrpSpPr/>
          <p:nvPr/>
        </p:nvGrpSpPr>
        <p:grpSpPr>
          <a:xfrm>
            <a:off x="5349866" y="2329305"/>
            <a:ext cx="1989690" cy="328387"/>
            <a:chOff x="6957495" y="3035555"/>
            <a:chExt cx="2706117" cy="446630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59484BA-A06C-491E-9965-FC00AA63E7E2}"/>
                </a:ext>
              </a:extLst>
            </p:cNvPr>
            <p:cNvCxnSpPr/>
            <p:nvPr/>
          </p:nvCxnSpPr>
          <p:spPr>
            <a:xfrm flipH="1" flipV="1">
              <a:off x="6957495" y="3161964"/>
              <a:ext cx="2706117" cy="17988"/>
            </a:xfrm>
            <a:prstGeom prst="straightConnector1">
              <a:avLst/>
            </a:prstGeom>
            <a:noFill/>
            <a:ln w="19050" cap="flat" cmpd="sng" algn="ctr">
              <a:solidFill>
                <a:srgbClr val="00B0F0"/>
              </a:solidFill>
              <a:prstDash val="solid"/>
              <a:tailEnd type="triangle"/>
            </a:ln>
            <a:effectLst/>
          </p:spPr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B20372A-F12C-4E02-BF4E-D42EC126EDC1}"/>
                </a:ext>
              </a:extLst>
            </p:cNvPr>
            <p:cNvSpPr txBox="1"/>
            <p:nvPr/>
          </p:nvSpPr>
          <p:spPr>
            <a:xfrm rot="10800000" flipV="1">
              <a:off x="7014066" y="3172422"/>
              <a:ext cx="1849591" cy="309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Send 1000 JSON objects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A815E5F-A5F0-4D7A-9ADA-5E573D07B5B9}"/>
                </a:ext>
              </a:extLst>
            </p:cNvPr>
            <p:cNvSpPr/>
            <p:nvPr/>
          </p:nvSpPr>
          <p:spPr>
            <a:xfrm>
              <a:off x="8811830" y="3035555"/>
              <a:ext cx="310621" cy="337995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50">
                <a:defRPr/>
              </a:pPr>
              <a:r>
                <a:rPr lang="en-US" sz="1176" kern="0">
                  <a:solidFill>
                    <a:srgbClr val="FFFFFF"/>
                  </a:solidFill>
                  <a:latin typeface="Segoe UI Light"/>
                </a:rPr>
                <a:t>5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688CAA6-5FF7-4813-A1F2-3BF9D3BF611A}"/>
              </a:ext>
            </a:extLst>
          </p:cNvPr>
          <p:cNvGrpSpPr/>
          <p:nvPr/>
        </p:nvGrpSpPr>
        <p:grpSpPr>
          <a:xfrm>
            <a:off x="1575742" y="2760260"/>
            <a:ext cx="1007367" cy="774137"/>
            <a:chOff x="1824425" y="3706462"/>
            <a:chExt cx="1370089" cy="1118451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720DFE92-7042-4393-A0C4-BBB4CE0AED2A}"/>
                </a:ext>
              </a:extLst>
            </p:cNvPr>
            <p:cNvCxnSpPr>
              <a:endCxn id="75" idx="3"/>
            </p:cNvCxnSpPr>
            <p:nvPr/>
          </p:nvCxnSpPr>
          <p:spPr>
            <a:xfrm>
              <a:off x="1979127" y="3706462"/>
              <a:ext cx="608" cy="1118451"/>
            </a:xfrm>
            <a:prstGeom prst="straightConnector1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4236B00-7BC7-4E7A-B7B1-034356DBE691}"/>
                </a:ext>
              </a:extLst>
            </p:cNvPr>
            <p:cNvSpPr/>
            <p:nvPr/>
          </p:nvSpPr>
          <p:spPr>
            <a:xfrm>
              <a:off x="1824425" y="3974070"/>
              <a:ext cx="310621" cy="337995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50">
                <a:defRPr/>
              </a:pPr>
              <a:r>
                <a:rPr lang="en-US" sz="1176" kern="0">
                  <a:solidFill>
                    <a:srgbClr val="FFFFFF"/>
                  </a:solidFill>
                  <a:latin typeface="Segoe UI Light"/>
                </a:rPr>
                <a:t>7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5D2D770-1432-473C-B625-4E928332E201}"/>
                </a:ext>
              </a:extLst>
            </p:cNvPr>
            <p:cNvSpPr txBox="1"/>
            <p:nvPr/>
          </p:nvSpPr>
          <p:spPr>
            <a:xfrm rot="10800000" flipV="1">
              <a:off x="1873970" y="4114984"/>
              <a:ext cx="1320544" cy="678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Check if </a:t>
              </a:r>
            </a:p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odata.nextLink</a:t>
              </a:r>
            </a:p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exists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9015EA2-7073-4FF8-AB8B-2E9B4EFC7B88}"/>
              </a:ext>
            </a:extLst>
          </p:cNvPr>
          <p:cNvGrpSpPr/>
          <p:nvPr/>
        </p:nvGrpSpPr>
        <p:grpSpPr>
          <a:xfrm>
            <a:off x="195177" y="2749444"/>
            <a:ext cx="1123770" cy="784953"/>
            <a:chOff x="-53240" y="3691752"/>
            <a:chExt cx="1528406" cy="1067591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3EBE370-EA3D-4BBA-8785-2B66CEBD069A}"/>
                </a:ext>
              </a:extLst>
            </p:cNvPr>
            <p:cNvCxnSpPr/>
            <p:nvPr/>
          </p:nvCxnSpPr>
          <p:spPr>
            <a:xfrm flipV="1">
              <a:off x="1332237" y="3691752"/>
              <a:ext cx="0" cy="1067591"/>
            </a:xfrm>
            <a:prstGeom prst="straightConnector1">
              <a:avLst/>
            </a:prstGeom>
            <a:noFill/>
            <a:ln w="9525" cap="flat" cmpd="sng" algn="ctr">
              <a:solidFill>
                <a:srgbClr val="00B0F0"/>
              </a:solidFill>
              <a:prstDash val="solid"/>
              <a:headEnd type="none"/>
              <a:tailEnd type="triangle"/>
            </a:ln>
            <a:effectLst/>
          </p:spPr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44C8430-36D4-42B3-9D51-31550752BA25}"/>
                </a:ext>
              </a:extLst>
            </p:cNvPr>
            <p:cNvSpPr/>
            <p:nvPr/>
          </p:nvSpPr>
          <p:spPr>
            <a:xfrm>
              <a:off x="1164545" y="4261796"/>
              <a:ext cx="310621" cy="337995"/>
            </a:xfrm>
            <a:prstGeom prst="ellipse">
              <a:avLst/>
            </a:prstGeom>
            <a:solidFill>
              <a:srgbClr val="000000"/>
            </a:solidFill>
            <a:ln w="9525" cap="flat" cmpd="sng" algn="ctr">
              <a:solidFill>
                <a:srgbClr val="50505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450">
                <a:defRPr/>
              </a:pPr>
              <a:r>
                <a:rPr lang="en-US" sz="1176" kern="0">
                  <a:solidFill>
                    <a:srgbClr val="FFFFFF"/>
                  </a:solidFill>
                  <a:latin typeface="Segoe UI Light"/>
                </a:rPr>
                <a:t>8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1CE34AF-1431-4E92-A39F-92AE32C6C82F}"/>
                </a:ext>
              </a:extLst>
            </p:cNvPr>
            <p:cNvSpPr txBox="1"/>
            <p:nvPr/>
          </p:nvSpPr>
          <p:spPr>
            <a:xfrm rot="10800000" flipV="1">
              <a:off x="-53240" y="3879978"/>
              <a:ext cx="1320544" cy="678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If exists send</a:t>
              </a:r>
            </a:p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response back to</a:t>
              </a:r>
            </a:p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353535"/>
                  </a:solidFill>
                  <a:latin typeface="Museo Sans 100"/>
                  <a:cs typeface="Segoe UI Light" panose="020B0502040204020203" pitchFamily="34" charset="0"/>
                </a:rPr>
                <a:t>get data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2A47DB6-87DE-4F12-BFE6-A90A41DB86C7}"/>
              </a:ext>
            </a:extLst>
          </p:cNvPr>
          <p:cNvGrpSpPr/>
          <p:nvPr/>
        </p:nvGrpSpPr>
        <p:grpSpPr>
          <a:xfrm>
            <a:off x="924452" y="3547915"/>
            <a:ext cx="1062324" cy="896043"/>
            <a:chOff x="938626" y="4777729"/>
            <a:chExt cx="1444834" cy="1218681"/>
          </a:xfrm>
          <a:solidFill>
            <a:srgbClr val="4C6169"/>
          </a:solidFill>
        </p:grpSpPr>
        <p:sp>
          <p:nvSpPr>
            <p:cNvPr id="75" name="Round Diagonal Corner Rectangle 37">
              <a:extLst>
                <a:ext uri="{FF2B5EF4-FFF2-40B4-BE49-F238E27FC236}">
                  <a16:creationId xmlns:a16="http://schemas.microsoft.com/office/drawing/2014/main" id="{4D99D66F-897E-4745-8458-088E3F8BFEF2}"/>
                </a:ext>
              </a:extLst>
            </p:cNvPr>
            <p:cNvSpPr/>
            <p:nvPr/>
          </p:nvSpPr>
          <p:spPr>
            <a:xfrm>
              <a:off x="938626" y="4777729"/>
              <a:ext cx="1444834" cy="1218681"/>
            </a:xfrm>
            <a:prstGeom prst="round2Diag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defTabSz="685450">
                <a:defRPr/>
              </a:pPr>
              <a:r>
                <a:rPr lang="en-US" sz="880" kern="0" dirty="0">
                  <a:solidFill>
                    <a:srgbClr val="FFFFFF"/>
                  </a:solidFill>
                  <a:latin typeface="Segoe UI Semilight"/>
                </a:rPr>
                <a:t>Graph Response:</a:t>
              </a:r>
            </a:p>
            <a:p>
              <a:pPr defTabSz="685450">
                <a:defRPr/>
              </a:pPr>
              <a:r>
                <a:rPr lang="en-US" sz="880" kern="0" dirty="0">
                  <a:solidFill>
                    <a:srgbClr val="FFFFFF"/>
                  </a:solidFill>
                  <a:latin typeface="Segoe UI Semilight"/>
                </a:rPr>
                <a:t>odata.nextLink</a:t>
              </a:r>
            </a:p>
            <a:p>
              <a:pPr defTabSz="685450">
                <a:defRPr/>
              </a:pPr>
              <a:endParaRPr lang="en-US" sz="880" kern="0" dirty="0">
                <a:solidFill>
                  <a:srgbClr val="FFFFFF"/>
                </a:solidFill>
                <a:latin typeface="Segoe UI Semilight"/>
              </a:endParaRPr>
            </a:p>
            <a:p>
              <a:pPr defTabSz="685450">
                <a:defRPr/>
              </a:pPr>
              <a:endParaRPr lang="en-US" sz="880" kern="0" dirty="0">
                <a:solidFill>
                  <a:srgbClr val="FFFFFF"/>
                </a:solidFill>
                <a:latin typeface="Segoe UI Semilight"/>
              </a:endParaRPr>
            </a:p>
            <a:p>
              <a:pPr defTabSz="685450">
                <a:defRPr/>
              </a:pPr>
              <a:endParaRPr lang="en-US" sz="880" kern="0" dirty="0">
                <a:solidFill>
                  <a:srgbClr val="FFFFFF"/>
                </a:solidFill>
                <a:latin typeface="Segoe UI Semilight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E31B84F-93E4-4226-B619-35A34AE21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226" y="5417025"/>
              <a:ext cx="494893" cy="494893"/>
            </a:xfrm>
            <a:prstGeom prst="rect">
              <a:avLst/>
            </a:prstGeom>
            <a:grpFill/>
          </p:spPr>
        </p:pic>
      </p:grp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E20FC6C7-DC40-4EC4-A383-3F97451D885C}"/>
              </a:ext>
            </a:extLst>
          </p:cNvPr>
          <p:cNvCxnSpPr/>
          <p:nvPr/>
        </p:nvCxnSpPr>
        <p:spPr>
          <a:xfrm rot="5400000" flipH="1" flipV="1">
            <a:off x="3063073" y="314986"/>
            <a:ext cx="9338" cy="3215812"/>
          </a:xfrm>
          <a:prstGeom prst="bentConnector3">
            <a:avLst>
              <a:gd name="adj1" fmla="val 2337315"/>
            </a:avLst>
          </a:prstGeom>
          <a:noFill/>
          <a:ln w="19050" cap="flat" cmpd="sng" algn="ctr">
            <a:solidFill>
              <a:srgbClr val="00B0F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80C5821-A10F-4293-9AAF-81F721CDBD88}"/>
              </a:ext>
            </a:extLst>
          </p:cNvPr>
          <p:cNvGrpSpPr/>
          <p:nvPr/>
        </p:nvGrpSpPr>
        <p:grpSpPr>
          <a:xfrm>
            <a:off x="2319572" y="1605578"/>
            <a:ext cx="1394274" cy="227755"/>
            <a:chOff x="9390389" y="5419162"/>
            <a:chExt cx="1896309" cy="30976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F60D39D-6EB3-4114-87C6-71AE5CCC215F}"/>
                </a:ext>
              </a:extLst>
            </p:cNvPr>
            <p:cNvSpPr/>
            <p:nvPr/>
          </p:nvSpPr>
          <p:spPr bwMode="auto">
            <a:xfrm>
              <a:off x="9419118" y="5456237"/>
              <a:ext cx="1828315" cy="244684"/>
            </a:xfrm>
            <a:prstGeom prst="rect">
              <a:avLst/>
            </a:prstGeom>
            <a:solidFill>
              <a:srgbClr val="353535">
                <a:lumMod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GB" sz="1324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E68A818-0D4D-47B3-AA2E-2864F22860FE}"/>
                </a:ext>
              </a:extLst>
            </p:cNvPr>
            <p:cNvSpPr txBox="1"/>
            <p:nvPr/>
          </p:nvSpPr>
          <p:spPr>
            <a:xfrm rot="10800000" flipV="1">
              <a:off x="9390389" y="5419162"/>
              <a:ext cx="1896309" cy="309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450">
                <a:defRPr/>
              </a:pPr>
              <a:r>
                <a:rPr lang="en-US" sz="880" i="1" kern="0" dirty="0">
                  <a:solidFill>
                    <a:srgbClr val="FFFFFF"/>
                  </a:solidFill>
                  <a:latin typeface="Museo Sans 100"/>
                  <a:cs typeface="Segoe UI Light" panose="020B0502040204020203" pitchFamily="34" charset="0"/>
                </a:rPr>
                <a:t>Request odata.nextLink</a:t>
              </a:r>
            </a:p>
          </p:txBody>
        </p:sp>
      </p:grpSp>
      <p:sp>
        <p:nvSpPr>
          <p:cNvPr id="81" name="Freeform 5">
            <a:extLst>
              <a:ext uri="{FF2B5EF4-FFF2-40B4-BE49-F238E27FC236}">
                <a16:creationId xmlns:a16="http://schemas.microsoft.com/office/drawing/2014/main" id="{84036855-303F-4AB5-9592-B255775498D1}"/>
              </a:ext>
            </a:extLst>
          </p:cNvPr>
          <p:cNvSpPr>
            <a:spLocks noEditPoints="1"/>
          </p:cNvSpPr>
          <p:nvPr/>
        </p:nvSpPr>
        <p:spPr bwMode="black">
          <a:xfrm>
            <a:off x="1268078" y="2292832"/>
            <a:ext cx="353759" cy="357966"/>
          </a:xfrm>
          <a:custGeom>
            <a:avLst/>
            <a:gdLst>
              <a:gd name="T0" fmla="*/ 402 w 1088"/>
              <a:gd name="T1" fmla="*/ 588 h 1090"/>
              <a:gd name="T2" fmla="*/ 502 w 1088"/>
              <a:gd name="T3" fmla="*/ 688 h 1090"/>
              <a:gd name="T4" fmla="*/ 502 w 1088"/>
              <a:gd name="T5" fmla="*/ 989 h 1090"/>
              <a:gd name="T6" fmla="*/ 402 w 1088"/>
              <a:gd name="T7" fmla="*/ 1090 h 1090"/>
              <a:gd name="T8" fmla="*/ 100 w 1088"/>
              <a:gd name="T9" fmla="*/ 1090 h 1090"/>
              <a:gd name="T10" fmla="*/ 0 w 1088"/>
              <a:gd name="T11" fmla="*/ 989 h 1090"/>
              <a:gd name="T12" fmla="*/ 0 w 1088"/>
              <a:gd name="T13" fmla="*/ 688 h 1090"/>
              <a:gd name="T14" fmla="*/ 100 w 1088"/>
              <a:gd name="T15" fmla="*/ 588 h 1090"/>
              <a:gd name="T16" fmla="*/ 402 w 1088"/>
              <a:gd name="T17" fmla="*/ 588 h 1090"/>
              <a:gd name="T18" fmla="*/ 402 w 1088"/>
              <a:gd name="T19" fmla="*/ 588 h 1090"/>
              <a:gd name="T20" fmla="*/ 402 w 1088"/>
              <a:gd name="T21" fmla="*/ 2 h 1090"/>
              <a:gd name="T22" fmla="*/ 402 w 1088"/>
              <a:gd name="T23" fmla="*/ 2 h 1090"/>
              <a:gd name="T24" fmla="*/ 100 w 1088"/>
              <a:gd name="T25" fmla="*/ 2 h 1090"/>
              <a:gd name="T26" fmla="*/ 0 w 1088"/>
              <a:gd name="T27" fmla="*/ 103 h 1090"/>
              <a:gd name="T28" fmla="*/ 0 w 1088"/>
              <a:gd name="T29" fmla="*/ 403 h 1090"/>
              <a:gd name="T30" fmla="*/ 100 w 1088"/>
              <a:gd name="T31" fmla="*/ 504 h 1090"/>
              <a:gd name="T32" fmla="*/ 402 w 1088"/>
              <a:gd name="T33" fmla="*/ 504 h 1090"/>
              <a:gd name="T34" fmla="*/ 502 w 1088"/>
              <a:gd name="T35" fmla="*/ 403 h 1090"/>
              <a:gd name="T36" fmla="*/ 502 w 1088"/>
              <a:gd name="T37" fmla="*/ 103 h 1090"/>
              <a:gd name="T38" fmla="*/ 402 w 1088"/>
              <a:gd name="T39" fmla="*/ 2 h 1090"/>
              <a:gd name="T40" fmla="*/ 966 w 1088"/>
              <a:gd name="T41" fmla="*/ 0 h 1090"/>
              <a:gd name="T42" fmla="*/ 1088 w 1088"/>
              <a:gd name="T43" fmla="*/ 121 h 1090"/>
              <a:gd name="T44" fmla="*/ 1088 w 1088"/>
              <a:gd name="T45" fmla="*/ 383 h 1090"/>
              <a:gd name="T46" fmla="*/ 966 w 1088"/>
              <a:gd name="T47" fmla="*/ 504 h 1090"/>
              <a:gd name="T48" fmla="*/ 704 w 1088"/>
              <a:gd name="T49" fmla="*/ 504 h 1090"/>
              <a:gd name="T50" fmla="*/ 583 w 1088"/>
              <a:gd name="T51" fmla="*/ 383 h 1090"/>
              <a:gd name="T52" fmla="*/ 583 w 1088"/>
              <a:gd name="T53" fmla="*/ 121 h 1090"/>
              <a:gd name="T54" fmla="*/ 704 w 1088"/>
              <a:gd name="T55" fmla="*/ 0 h 1090"/>
              <a:gd name="T56" fmla="*/ 966 w 1088"/>
              <a:gd name="T57" fmla="*/ 0 h 1090"/>
              <a:gd name="T58" fmla="*/ 1020 w 1088"/>
              <a:gd name="T59" fmla="*/ 383 h 1090"/>
              <a:gd name="T60" fmla="*/ 1020 w 1088"/>
              <a:gd name="T61" fmla="*/ 383 h 1090"/>
              <a:gd name="T62" fmla="*/ 1020 w 1088"/>
              <a:gd name="T63" fmla="*/ 121 h 1090"/>
              <a:gd name="T64" fmla="*/ 966 w 1088"/>
              <a:gd name="T65" fmla="*/ 67 h 1090"/>
              <a:gd name="T66" fmla="*/ 704 w 1088"/>
              <a:gd name="T67" fmla="*/ 67 h 1090"/>
              <a:gd name="T68" fmla="*/ 650 w 1088"/>
              <a:gd name="T69" fmla="*/ 121 h 1090"/>
              <a:gd name="T70" fmla="*/ 650 w 1088"/>
              <a:gd name="T71" fmla="*/ 383 h 1090"/>
              <a:gd name="T72" fmla="*/ 704 w 1088"/>
              <a:gd name="T73" fmla="*/ 437 h 1090"/>
              <a:gd name="T74" fmla="*/ 966 w 1088"/>
              <a:gd name="T75" fmla="*/ 437 h 1090"/>
              <a:gd name="T76" fmla="*/ 1020 w 1088"/>
              <a:gd name="T77" fmla="*/ 383 h 1090"/>
              <a:gd name="T78" fmla="*/ 584 w 1088"/>
              <a:gd name="T79" fmla="*/ 688 h 1090"/>
              <a:gd name="T80" fmla="*/ 584 w 1088"/>
              <a:gd name="T81" fmla="*/ 688 h 1090"/>
              <a:gd name="T82" fmla="*/ 584 w 1088"/>
              <a:gd name="T83" fmla="*/ 989 h 1090"/>
              <a:gd name="T84" fmla="*/ 686 w 1088"/>
              <a:gd name="T85" fmla="*/ 1090 h 1090"/>
              <a:gd name="T86" fmla="*/ 987 w 1088"/>
              <a:gd name="T87" fmla="*/ 1090 h 1090"/>
              <a:gd name="T88" fmla="*/ 1088 w 1088"/>
              <a:gd name="T89" fmla="*/ 989 h 1090"/>
              <a:gd name="T90" fmla="*/ 1088 w 1088"/>
              <a:gd name="T91" fmla="*/ 688 h 1090"/>
              <a:gd name="T92" fmla="*/ 987 w 1088"/>
              <a:gd name="T93" fmla="*/ 588 h 1090"/>
              <a:gd name="T94" fmla="*/ 686 w 1088"/>
              <a:gd name="T95" fmla="*/ 588 h 1090"/>
              <a:gd name="T96" fmla="*/ 584 w 1088"/>
              <a:gd name="T97" fmla="*/ 688 h 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88" h="1090">
                <a:moveTo>
                  <a:pt x="402" y="588"/>
                </a:moveTo>
                <a:cubicBezTo>
                  <a:pt x="469" y="588"/>
                  <a:pt x="502" y="621"/>
                  <a:pt x="502" y="688"/>
                </a:cubicBezTo>
                <a:cubicBezTo>
                  <a:pt x="502" y="989"/>
                  <a:pt x="502" y="989"/>
                  <a:pt x="502" y="989"/>
                </a:cubicBezTo>
                <a:cubicBezTo>
                  <a:pt x="502" y="1056"/>
                  <a:pt x="469" y="1090"/>
                  <a:pt x="402" y="1090"/>
                </a:cubicBezTo>
                <a:cubicBezTo>
                  <a:pt x="100" y="1090"/>
                  <a:pt x="100" y="1090"/>
                  <a:pt x="100" y="1090"/>
                </a:cubicBezTo>
                <a:cubicBezTo>
                  <a:pt x="33" y="1090"/>
                  <a:pt x="0" y="1056"/>
                  <a:pt x="0" y="989"/>
                </a:cubicBezTo>
                <a:cubicBezTo>
                  <a:pt x="0" y="688"/>
                  <a:pt x="0" y="688"/>
                  <a:pt x="0" y="688"/>
                </a:cubicBezTo>
                <a:cubicBezTo>
                  <a:pt x="0" y="621"/>
                  <a:pt x="33" y="588"/>
                  <a:pt x="100" y="588"/>
                </a:cubicBezTo>
                <a:cubicBezTo>
                  <a:pt x="402" y="588"/>
                  <a:pt x="402" y="588"/>
                  <a:pt x="402" y="588"/>
                </a:cubicBezTo>
                <a:cubicBezTo>
                  <a:pt x="402" y="588"/>
                  <a:pt x="402" y="588"/>
                  <a:pt x="402" y="588"/>
                </a:cubicBezTo>
                <a:close/>
                <a:moveTo>
                  <a:pt x="402" y="2"/>
                </a:moveTo>
                <a:cubicBezTo>
                  <a:pt x="402" y="2"/>
                  <a:pt x="402" y="2"/>
                  <a:pt x="402" y="2"/>
                </a:cubicBezTo>
                <a:cubicBezTo>
                  <a:pt x="100" y="2"/>
                  <a:pt x="100" y="2"/>
                  <a:pt x="100" y="2"/>
                </a:cubicBezTo>
                <a:cubicBezTo>
                  <a:pt x="33" y="2"/>
                  <a:pt x="0" y="36"/>
                  <a:pt x="0" y="103"/>
                </a:cubicBezTo>
                <a:cubicBezTo>
                  <a:pt x="0" y="103"/>
                  <a:pt x="0" y="103"/>
                  <a:pt x="0" y="403"/>
                </a:cubicBezTo>
                <a:cubicBezTo>
                  <a:pt x="0" y="471"/>
                  <a:pt x="33" y="504"/>
                  <a:pt x="100" y="504"/>
                </a:cubicBezTo>
                <a:cubicBezTo>
                  <a:pt x="100" y="504"/>
                  <a:pt x="100" y="504"/>
                  <a:pt x="402" y="504"/>
                </a:cubicBezTo>
                <a:cubicBezTo>
                  <a:pt x="469" y="504"/>
                  <a:pt x="502" y="471"/>
                  <a:pt x="502" y="403"/>
                </a:cubicBezTo>
                <a:cubicBezTo>
                  <a:pt x="502" y="403"/>
                  <a:pt x="502" y="403"/>
                  <a:pt x="502" y="103"/>
                </a:cubicBezTo>
                <a:cubicBezTo>
                  <a:pt x="502" y="36"/>
                  <a:pt x="469" y="2"/>
                  <a:pt x="402" y="2"/>
                </a:cubicBezTo>
                <a:close/>
                <a:moveTo>
                  <a:pt x="966" y="0"/>
                </a:moveTo>
                <a:cubicBezTo>
                  <a:pt x="1048" y="0"/>
                  <a:pt x="1088" y="40"/>
                  <a:pt x="1088" y="121"/>
                </a:cubicBezTo>
                <a:cubicBezTo>
                  <a:pt x="1088" y="121"/>
                  <a:pt x="1088" y="121"/>
                  <a:pt x="1088" y="383"/>
                </a:cubicBezTo>
                <a:cubicBezTo>
                  <a:pt x="1088" y="464"/>
                  <a:pt x="1048" y="504"/>
                  <a:pt x="966" y="504"/>
                </a:cubicBezTo>
                <a:cubicBezTo>
                  <a:pt x="966" y="504"/>
                  <a:pt x="966" y="504"/>
                  <a:pt x="704" y="504"/>
                </a:cubicBezTo>
                <a:cubicBezTo>
                  <a:pt x="623" y="504"/>
                  <a:pt x="583" y="464"/>
                  <a:pt x="583" y="383"/>
                </a:cubicBezTo>
                <a:cubicBezTo>
                  <a:pt x="583" y="383"/>
                  <a:pt x="583" y="383"/>
                  <a:pt x="583" y="121"/>
                </a:cubicBezTo>
                <a:cubicBezTo>
                  <a:pt x="583" y="40"/>
                  <a:pt x="623" y="0"/>
                  <a:pt x="704" y="0"/>
                </a:cubicBezTo>
                <a:cubicBezTo>
                  <a:pt x="704" y="0"/>
                  <a:pt x="704" y="0"/>
                  <a:pt x="966" y="0"/>
                </a:cubicBezTo>
                <a:close/>
                <a:moveTo>
                  <a:pt x="1020" y="383"/>
                </a:moveTo>
                <a:cubicBezTo>
                  <a:pt x="1020" y="383"/>
                  <a:pt x="1020" y="383"/>
                  <a:pt x="1020" y="383"/>
                </a:cubicBezTo>
                <a:cubicBezTo>
                  <a:pt x="1020" y="121"/>
                  <a:pt x="1020" y="121"/>
                  <a:pt x="1020" y="121"/>
                </a:cubicBezTo>
                <a:cubicBezTo>
                  <a:pt x="1020" y="85"/>
                  <a:pt x="1002" y="67"/>
                  <a:pt x="966" y="67"/>
                </a:cubicBezTo>
                <a:cubicBezTo>
                  <a:pt x="966" y="67"/>
                  <a:pt x="966" y="67"/>
                  <a:pt x="704" y="67"/>
                </a:cubicBezTo>
                <a:cubicBezTo>
                  <a:pt x="668" y="67"/>
                  <a:pt x="650" y="85"/>
                  <a:pt x="650" y="121"/>
                </a:cubicBezTo>
                <a:cubicBezTo>
                  <a:pt x="650" y="121"/>
                  <a:pt x="650" y="121"/>
                  <a:pt x="650" y="383"/>
                </a:cubicBezTo>
                <a:cubicBezTo>
                  <a:pt x="650" y="419"/>
                  <a:pt x="668" y="437"/>
                  <a:pt x="704" y="437"/>
                </a:cubicBezTo>
                <a:cubicBezTo>
                  <a:pt x="704" y="437"/>
                  <a:pt x="704" y="437"/>
                  <a:pt x="966" y="437"/>
                </a:cubicBezTo>
                <a:cubicBezTo>
                  <a:pt x="1002" y="437"/>
                  <a:pt x="1020" y="419"/>
                  <a:pt x="1020" y="383"/>
                </a:cubicBezTo>
                <a:close/>
                <a:moveTo>
                  <a:pt x="584" y="688"/>
                </a:moveTo>
                <a:cubicBezTo>
                  <a:pt x="584" y="688"/>
                  <a:pt x="584" y="688"/>
                  <a:pt x="584" y="688"/>
                </a:cubicBezTo>
                <a:cubicBezTo>
                  <a:pt x="584" y="989"/>
                  <a:pt x="584" y="989"/>
                  <a:pt x="584" y="989"/>
                </a:cubicBezTo>
                <a:cubicBezTo>
                  <a:pt x="584" y="1056"/>
                  <a:pt x="619" y="1090"/>
                  <a:pt x="686" y="1090"/>
                </a:cubicBezTo>
                <a:cubicBezTo>
                  <a:pt x="686" y="1090"/>
                  <a:pt x="686" y="1090"/>
                  <a:pt x="987" y="1090"/>
                </a:cubicBezTo>
                <a:cubicBezTo>
                  <a:pt x="1054" y="1090"/>
                  <a:pt x="1088" y="1056"/>
                  <a:pt x="1088" y="989"/>
                </a:cubicBezTo>
                <a:cubicBezTo>
                  <a:pt x="1088" y="989"/>
                  <a:pt x="1088" y="989"/>
                  <a:pt x="1088" y="688"/>
                </a:cubicBezTo>
                <a:cubicBezTo>
                  <a:pt x="1088" y="621"/>
                  <a:pt x="1054" y="588"/>
                  <a:pt x="987" y="588"/>
                </a:cubicBezTo>
                <a:cubicBezTo>
                  <a:pt x="987" y="588"/>
                  <a:pt x="987" y="588"/>
                  <a:pt x="686" y="588"/>
                </a:cubicBezTo>
                <a:cubicBezTo>
                  <a:pt x="619" y="588"/>
                  <a:pt x="584" y="621"/>
                  <a:pt x="584" y="6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5910" tIns="32955" rIns="65910" bIns="32955" numCol="1" anchor="t" anchorCtr="0" compatLnSpc="1">
            <a:prstTxWarp prst="textNoShape">
              <a:avLst/>
            </a:prstTxWarp>
          </a:bodyPr>
          <a:lstStyle/>
          <a:p>
            <a:pPr defTabSz="672334">
              <a:defRPr/>
            </a:pPr>
            <a:endParaRPr lang="en-US" sz="1298">
              <a:solidFill>
                <a:srgbClr val="505050"/>
              </a:solidFill>
              <a:latin typeface="Segoe UI Semilight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3D9EE3E-D62B-4B20-AE26-64A71827DF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704" y="3232230"/>
            <a:ext cx="903511" cy="896043"/>
          </a:xfrm>
          <a:prstGeom prst="rect">
            <a:avLst/>
          </a:prstGeom>
        </p:spPr>
      </p:pic>
      <p:sp>
        <p:nvSpPr>
          <p:cNvPr id="84" name="Oval 83">
            <a:extLst>
              <a:ext uri="{FF2B5EF4-FFF2-40B4-BE49-F238E27FC236}">
                <a16:creationId xmlns:a16="http://schemas.microsoft.com/office/drawing/2014/main" id="{05774A68-9774-4011-99C9-4A9E973C50F9}"/>
              </a:ext>
            </a:extLst>
          </p:cNvPr>
          <p:cNvSpPr/>
          <p:nvPr/>
        </p:nvSpPr>
        <p:spPr>
          <a:xfrm>
            <a:off x="4036953" y="3106557"/>
            <a:ext cx="228386" cy="236961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505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450">
              <a:defRPr/>
            </a:pPr>
            <a:r>
              <a:rPr lang="en-US" sz="1176" kern="0" dirty="0">
                <a:solidFill>
                  <a:srgbClr val="FFFFFF"/>
                </a:solidFill>
                <a:latin typeface="Segoe UI Light"/>
              </a:rPr>
              <a:t>2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8C27312-C57A-41ED-BA59-EFE41147A3F4}"/>
              </a:ext>
            </a:extLst>
          </p:cNvPr>
          <p:cNvSpPr/>
          <p:nvPr/>
        </p:nvSpPr>
        <p:spPr>
          <a:xfrm>
            <a:off x="3145926" y="3172975"/>
            <a:ext cx="228386" cy="236961"/>
          </a:xfrm>
          <a:prstGeom prst="ellipse">
            <a:avLst/>
          </a:prstGeom>
          <a:solidFill>
            <a:srgbClr val="000000"/>
          </a:solidFill>
          <a:ln w="9525" cap="flat" cmpd="sng" algn="ctr">
            <a:solidFill>
              <a:srgbClr val="505050"/>
            </a:solidFill>
            <a:prstDash val="solid"/>
          </a:ln>
          <a:effectLst/>
        </p:spPr>
        <p:txBody>
          <a:bodyPr rtlCol="0" anchor="ctr"/>
          <a:lstStyle/>
          <a:p>
            <a:pPr algn="ctr" defTabSz="685450">
              <a:defRPr/>
            </a:pPr>
            <a:r>
              <a:rPr lang="en-US" sz="1176" kern="0" dirty="0">
                <a:solidFill>
                  <a:srgbClr val="FFFFFF"/>
                </a:solidFill>
                <a:latin typeface="Segoe UI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9000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 autoUpdateAnimBg="0"/>
      <p:bldP spid="8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Handle paging</a:t>
            </a:r>
          </a:p>
        </p:txBody>
      </p:sp>
    </p:spTree>
    <p:extLst>
      <p:ext uri="{BB962C8B-B14F-4D97-AF65-F5344CB8AC3E}">
        <p14:creationId xmlns:p14="http://schemas.microsoft.com/office/powerpoint/2010/main" val="1505024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C462-5092-4765-B821-8B32339D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Schedule automated tasks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444BA-49D6-48ED-A7FF-ADA1FAFD63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Determine scheduled task method</a:t>
            </a:r>
          </a:p>
          <a:p>
            <a:pPr lvl="1"/>
            <a:r>
              <a:rPr lang="sv-SE" dirty="0"/>
              <a:t>On-premise Task Scheduler</a:t>
            </a:r>
          </a:p>
          <a:p>
            <a:pPr lvl="1"/>
            <a:r>
              <a:rPr lang="sv-SE" dirty="0"/>
              <a:t>Azure Automation</a:t>
            </a:r>
          </a:p>
          <a:p>
            <a:r>
              <a:rPr lang="sv-SE" dirty="0"/>
              <a:t>Acquire authentication token</a:t>
            </a:r>
          </a:p>
          <a:p>
            <a:pPr lvl="1"/>
            <a:r>
              <a:rPr lang="sv-SE" dirty="0"/>
              <a:t>Safely stored credentials</a:t>
            </a:r>
          </a:p>
          <a:p>
            <a:r>
              <a:rPr lang="sv-SE" dirty="0"/>
              <a:t>Run automation script</a:t>
            </a:r>
          </a:p>
        </p:txBody>
      </p:sp>
      <p:pic>
        <p:nvPicPr>
          <p:cNvPr id="2054" name="Picture 6" descr="http://luana.com.au/wp-content/uploads/2016/03/Automate-in-Salesforce.png">
            <a:extLst>
              <a:ext uri="{FF2B5EF4-FFF2-40B4-BE49-F238E27FC236}">
                <a16:creationId xmlns:a16="http://schemas.microsoft.com/office/drawing/2014/main" id="{1A56A4AA-01F5-4C51-B9D0-14513748C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72" y="1707654"/>
            <a:ext cx="3721596" cy="24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249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Intune and Azure Automation</a:t>
            </a:r>
          </a:p>
        </p:txBody>
      </p:sp>
    </p:spTree>
    <p:extLst>
      <p:ext uri="{BB962C8B-B14F-4D97-AF65-F5344CB8AC3E}">
        <p14:creationId xmlns:p14="http://schemas.microsoft.com/office/powerpoint/2010/main" val="2294474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7CCB-F3EF-4C37-8B30-D807F25E2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Resources to get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F916D-6C40-4880-B21A-67B99D70F6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sv-SE" dirty="0" err="1"/>
              <a:t>Documentation</a:t>
            </a:r>
            <a:r>
              <a:rPr lang="sv-SE" dirty="0"/>
              <a:t> (v1.0 and beta)</a:t>
            </a:r>
          </a:p>
          <a:p>
            <a:pPr marL="457200" lvl="1" indent="0">
              <a:buNone/>
            </a:pPr>
            <a:r>
              <a:rPr lang="sv-SE" dirty="0">
                <a:hlinkClick r:id="rId2"/>
              </a:rPr>
              <a:t>https://developer.microsoft.com/en-us/graph/docs/api-reference/beta/resources/intune_graph_overview</a:t>
            </a:r>
            <a:r>
              <a:rPr lang="sv-SE" dirty="0"/>
              <a:t> </a:t>
            </a:r>
          </a:p>
          <a:p>
            <a:pPr marL="457200" lvl="1" indent="0">
              <a:buNone/>
            </a:pPr>
            <a:r>
              <a:rPr lang="sv-SE" dirty="0">
                <a:hlinkClick r:id="rId3"/>
              </a:rPr>
              <a:t>https://developer.microsoft.com/en-us/graph/docs/api-reference/v1.0/resources/intune_graph_overview</a:t>
            </a:r>
            <a:r>
              <a:rPr lang="sv-SE" dirty="0"/>
              <a:t> </a:t>
            </a:r>
          </a:p>
          <a:p>
            <a:r>
              <a:rPr lang="sv-SE" dirty="0"/>
              <a:t>Microsoft PowerShell Intune samples</a:t>
            </a:r>
          </a:p>
          <a:p>
            <a:pPr marL="457200" lvl="1" indent="0">
              <a:buNone/>
            </a:pPr>
            <a:r>
              <a:rPr lang="sv-SE" dirty="0">
                <a:hlinkClick r:id="rId4"/>
              </a:rPr>
              <a:t>https://github.com/microsoftgraph/powershell-intune-samples</a:t>
            </a:r>
            <a:endParaRPr lang="sv-SE" dirty="0"/>
          </a:p>
          <a:p>
            <a:r>
              <a:rPr lang="sv-SE" dirty="0"/>
              <a:t>Community PowerShell modules</a:t>
            </a:r>
          </a:p>
          <a:p>
            <a:pPr marL="457200" lvl="1" indent="0">
              <a:buNone/>
            </a:pPr>
            <a:r>
              <a:rPr lang="sv-SE" dirty="0">
                <a:hlinkClick r:id="rId5"/>
              </a:rPr>
              <a:t>https://www.powershellgallery.com/packages/PSIntuneAuth/1.1.0</a:t>
            </a:r>
            <a:r>
              <a:rPr lang="sv-SE" dirty="0"/>
              <a:t> </a:t>
            </a:r>
          </a:p>
          <a:p>
            <a:pPr marL="457200" lvl="1" indent="0">
              <a:buNone/>
            </a:pPr>
            <a:r>
              <a:rPr lang="sv-SE" dirty="0">
                <a:hlinkClick r:id="rId6"/>
              </a:rPr>
              <a:t>https://www.powershellgallery.com/packages/MSGraphAPI/0.3.8</a:t>
            </a:r>
            <a:r>
              <a:rPr lang="sv-SE" dirty="0"/>
              <a:t> </a:t>
            </a:r>
          </a:p>
          <a:p>
            <a:pPr lvl="1"/>
            <a:endParaRPr lang="sv-S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7D12F7-27F2-49F2-A5C3-07E38B608237}"/>
              </a:ext>
            </a:extLst>
          </p:cNvPr>
          <p:cNvGrpSpPr/>
          <p:nvPr/>
        </p:nvGrpSpPr>
        <p:grpSpPr>
          <a:xfrm>
            <a:off x="1920615" y="1143498"/>
            <a:ext cx="8740078" cy="3611968"/>
            <a:chOff x="1465709" y="1212849"/>
            <a:chExt cx="9361040" cy="38685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2D2917-2B6F-4FA7-B58A-B8AB49462E70}"/>
                </a:ext>
              </a:extLst>
            </p:cNvPr>
            <p:cNvSpPr/>
            <p:nvPr/>
          </p:nvSpPr>
          <p:spPr bwMode="auto">
            <a:xfrm>
              <a:off x="1465709" y="4793406"/>
              <a:ext cx="3024336" cy="288032"/>
            </a:xfrm>
            <a:prstGeom prst="rect">
              <a:avLst/>
            </a:prstGeom>
            <a:solidFill>
              <a:srgbClr val="F1F8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4B0F5F1-BEF9-45AE-B4FF-1F2A0B09DE85}"/>
                </a:ext>
              </a:extLst>
            </p:cNvPr>
            <p:cNvSpPr/>
            <p:nvPr/>
          </p:nvSpPr>
          <p:spPr bwMode="auto">
            <a:xfrm>
              <a:off x="9386589" y="1212849"/>
              <a:ext cx="1440160" cy="412205"/>
            </a:xfrm>
            <a:prstGeom prst="rect">
              <a:avLst/>
            </a:prstGeom>
            <a:solidFill>
              <a:srgbClr val="24292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40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b-NO" sz="6600" dirty="0"/>
              <a:t>Q&amp;A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533EDDE8-A86F-4D06-8031-CFE3E04E8747}"/>
              </a:ext>
            </a:extLst>
          </p:cNvPr>
          <p:cNvSpPr txBox="1">
            <a:spLocks/>
          </p:cNvSpPr>
          <p:nvPr/>
        </p:nvSpPr>
        <p:spPr>
          <a:xfrm>
            <a:off x="457200" y="4083918"/>
            <a:ext cx="8229600" cy="79203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Raleway" panose="020B05030301010600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Raleway" panose="020B0503030101060003" pitchFamily="34" charset="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Raleway" panose="020B05030301010600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Raleway" panose="020B05030301010600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Raleway" panose="020B0503030101060003" pitchFamily="34" charset="0"/>
                <a:ea typeface="+mn-ea"/>
                <a:cs typeface="Raleway" panose="020B05030301010600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nb-NO"/>
              <a:t>Slides and demos from the conference will be available at github.com/nordicinfrastructureconference/2018 (bit.ly/2y7JhA3)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65760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15E364E-B4B3-4C1E-8F2B-7122E20C786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42DB9-BB65-4B4E-8A2B-77AB94A0F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47" y="3552418"/>
            <a:ext cx="2156739" cy="8544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DBE4739-A0B8-4389-A001-11BFB39E512D}"/>
              </a:ext>
            </a:extLst>
          </p:cNvPr>
          <p:cNvSpPr/>
          <p:nvPr/>
        </p:nvSpPr>
        <p:spPr>
          <a:xfrm>
            <a:off x="328436" y="1140589"/>
            <a:ext cx="626469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latin typeface="Consolas" panose="020B0609020204030204" pitchFamily="49" charset="0"/>
                <a:cs typeface="Segoe UI Light" panose="020B0502040204020203" pitchFamily="34" charset="0"/>
              </a:rPr>
              <a:t>$Presenter = @{</a:t>
            </a:r>
          </a:p>
          <a:p>
            <a:r>
              <a:rPr lang="sv-SE" dirty="0">
                <a:latin typeface="Consolas" panose="020B0609020204030204" pitchFamily="49" charset="0"/>
                <a:cs typeface="Segoe UI Light" panose="020B0502040204020203" pitchFamily="34" charset="0"/>
              </a:rPr>
              <a:t>    Name = ’Nickolaj Andersen’</a:t>
            </a:r>
          </a:p>
          <a:p>
            <a:r>
              <a:rPr lang="sv-SE" dirty="0">
                <a:latin typeface="Consolas" panose="020B0609020204030204" pitchFamily="49" charset="0"/>
                <a:cs typeface="Segoe UI Light" panose="020B0502040204020203" pitchFamily="34" charset="0"/>
              </a:rPr>
              <a:t>    Company = ’TrueSec’</a:t>
            </a:r>
          </a:p>
          <a:p>
            <a:r>
              <a:rPr lang="sv-SE" dirty="0">
                <a:latin typeface="Consolas" panose="020B0609020204030204" pitchFamily="49" charset="0"/>
                <a:cs typeface="Segoe UI Light" panose="020B0502040204020203" pitchFamily="34" charset="0"/>
              </a:rPr>
              <a:t>    Title = ’Principal Consultant’</a:t>
            </a:r>
          </a:p>
          <a:p>
            <a:r>
              <a:rPr lang="sv-SE" dirty="0">
                <a:latin typeface="Consolas" panose="020B0609020204030204" pitchFamily="49" charset="0"/>
                <a:cs typeface="Segoe UI Light" panose="020B0502040204020203" pitchFamily="34" charset="0"/>
              </a:rPr>
              <a:t>    ContactInfo = @{</a:t>
            </a:r>
          </a:p>
          <a:p>
            <a:r>
              <a:rPr lang="sv-SE" dirty="0">
                <a:latin typeface="Consolas" panose="020B0609020204030204" pitchFamily="49" charset="0"/>
                <a:cs typeface="Segoe UI Light" panose="020B0502040204020203" pitchFamily="34" charset="0"/>
              </a:rPr>
              <a:t>        Mail = ’nickolaj.andersen@truesec.se’</a:t>
            </a:r>
          </a:p>
          <a:p>
            <a:r>
              <a:rPr lang="sv-SE" dirty="0">
                <a:latin typeface="Consolas" panose="020B0609020204030204" pitchFamily="49" charset="0"/>
                <a:cs typeface="Segoe UI Light" panose="020B0502040204020203" pitchFamily="34" charset="0"/>
              </a:rPr>
              <a:t>        Blog = ’www.scconfigmgr.com’</a:t>
            </a:r>
          </a:p>
          <a:p>
            <a:r>
              <a:rPr lang="sv-SE" dirty="0">
                <a:latin typeface="Consolas" panose="020B0609020204030204" pitchFamily="49" charset="0"/>
                <a:cs typeface="Segoe UI Light" panose="020B0502040204020203" pitchFamily="34" charset="0"/>
              </a:rPr>
              <a:t>        Twitter = ’@NickolajA’</a:t>
            </a:r>
          </a:p>
          <a:p>
            <a:r>
              <a:rPr lang="sv-SE" dirty="0">
                <a:latin typeface="Consolas" panose="020B0609020204030204" pitchFamily="49" charset="0"/>
                <a:cs typeface="Segoe UI Light" panose="020B0502040204020203" pitchFamily="34" charset="0"/>
              </a:rPr>
              <a:t>    }</a:t>
            </a:r>
          </a:p>
          <a:p>
            <a:r>
              <a:rPr lang="sv-SE" dirty="0">
                <a:latin typeface="Consolas" panose="020B0609020204030204" pitchFamily="49" charset="0"/>
                <a:cs typeface="Segoe UI Light" panose="020B0502040204020203" pitchFamily="34" charset="0"/>
              </a:rPr>
              <a:t>    Awards = @(’MVP’, ’PowerShell Hero’)</a:t>
            </a:r>
          </a:p>
          <a:p>
            <a:r>
              <a:rPr lang="sv-SE" dirty="0">
                <a:latin typeface="Consolas" panose="020B0609020204030204" pitchFamily="49" charset="0"/>
                <a:cs typeface="Segoe UI Light" panose="020B0502040204020203" pitchFamily="34" charset="0"/>
              </a:rPr>
              <a:t>}</a:t>
            </a:r>
          </a:p>
        </p:txBody>
      </p:sp>
      <p:pic>
        <p:nvPicPr>
          <p:cNvPr id="10" name="Bildobjekt 1" descr="image001">
            <a:extLst>
              <a:ext uri="{FF2B5EF4-FFF2-40B4-BE49-F238E27FC236}">
                <a16:creationId xmlns:a16="http://schemas.microsoft.com/office/drawing/2014/main" id="{EDB2D2C8-DC58-46BB-9954-B3C13F958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25" y="699542"/>
            <a:ext cx="2155332" cy="699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BEB44-5139-4346-A736-F2935BA59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1395536"/>
            <a:ext cx="2155566" cy="21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76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21B2B19-64AA-4276-BE0D-45DF89843D2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50000"/>
                </a:schemeClr>
              </a:gs>
              <a:gs pos="100000">
                <a:schemeClr val="accent1">
                  <a:lumMod val="97000"/>
                  <a:lumOff val="3000"/>
                  <a:alpha val="0"/>
                </a:schemeClr>
              </a:gs>
              <a:gs pos="51000">
                <a:schemeClr val="accent1">
                  <a:lumMod val="60000"/>
                  <a:lumOff val="40000"/>
                  <a:alpha val="21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" name="Picture 4" descr="https://pluralsight.imgix.net/paths/path-icons/powershell-a289bc74b2.png">
            <a:extLst>
              <a:ext uri="{FF2B5EF4-FFF2-40B4-BE49-F238E27FC236}">
                <a16:creationId xmlns:a16="http://schemas.microsoft.com/office/drawing/2014/main" id="{BFD4AED5-491C-4903-AF3D-25CD578E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860" y="2607156"/>
            <a:ext cx="2520280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Thumbs Up Sign">
            <a:extLst>
              <a:ext uri="{FF2B5EF4-FFF2-40B4-BE49-F238E27FC236}">
                <a16:creationId xmlns:a16="http://schemas.microsoft.com/office/drawing/2014/main" id="{187E42A8-565F-48BD-8614-391AB131A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5897" y="805145"/>
            <a:ext cx="1172206" cy="1172206"/>
          </a:xfrm>
          <a:prstGeom prst="rect">
            <a:avLst/>
          </a:prstGeom>
        </p:spPr>
      </p:pic>
      <p:pic>
        <p:nvPicPr>
          <p:cNvPr id="14" name="Picture 12" descr="https://www.opsgility.com/Images/login-bg.jpg">
            <a:extLst>
              <a:ext uri="{FF2B5EF4-FFF2-40B4-BE49-F238E27FC236}">
                <a16:creationId xmlns:a16="http://schemas.microsoft.com/office/drawing/2014/main" id="{305B419F-E4EA-4686-B311-6E92CD53D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1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9860" y="6100142"/>
            <a:ext cx="9144000" cy="5143500"/>
          </a:xfrm>
          <a:prstGeom prst="rect">
            <a:avLst/>
          </a:prstGeom>
          <a:solidFill>
            <a:schemeClr val="tx2">
              <a:alpha val="61000"/>
            </a:schemeClr>
          </a:solidFill>
        </p:spPr>
      </p:pic>
      <p:pic>
        <p:nvPicPr>
          <p:cNvPr id="1026" name="Picture 2" descr="http://www.command-data.com/siteimages/windows%20intune%20logo.png">
            <a:extLst>
              <a:ext uri="{FF2B5EF4-FFF2-40B4-BE49-F238E27FC236}">
                <a16:creationId xmlns:a16="http://schemas.microsoft.com/office/drawing/2014/main" id="{427BF6C7-9BA4-4E98-B3DE-B5314B51E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067694"/>
            <a:ext cx="4320480" cy="83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nasuni.com/wp-content/uploads/2016/04/azure.png">
            <a:extLst>
              <a:ext uri="{FF2B5EF4-FFF2-40B4-BE49-F238E27FC236}">
                <a16:creationId xmlns:a16="http://schemas.microsoft.com/office/drawing/2014/main" id="{62766E71-CE7C-4E14-8180-B30535CA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259611"/>
            <a:ext cx="3434560" cy="2453257"/>
          </a:xfrm>
          <a:prstGeom prst="rect">
            <a:avLst/>
          </a:prstGeom>
          <a:noFill/>
        </p:spPr>
      </p:pic>
      <p:pic>
        <p:nvPicPr>
          <p:cNvPr id="1032" name="Picture 8" descr="http://www.poweronplatforms.com/wp-content/uploads/2016/11/MicrosoftIntune.png">
            <a:extLst>
              <a:ext uri="{FF2B5EF4-FFF2-40B4-BE49-F238E27FC236}">
                <a16:creationId xmlns:a16="http://schemas.microsoft.com/office/drawing/2014/main" id="{D35216A4-51D9-47E4-AD26-FBCFAC31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68" y="2138366"/>
            <a:ext cx="3530464" cy="72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896761-4041-46D6-B493-F56D1B3911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0232" y="-1338468"/>
            <a:ext cx="2147714" cy="56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9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6914E-6 L -0.20469 0.00031 " pathEditMode="relative" rAng="0" ptsTypes="AA">
                                      <p:cBhvr>
                                        <p:cTn id="26" dur="1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Graph</a:t>
            </a:r>
          </a:p>
        </p:txBody>
      </p:sp>
      <p:grpSp>
        <p:nvGrpSpPr>
          <p:cNvPr id="121" name="Group 120"/>
          <p:cNvGrpSpPr/>
          <p:nvPr/>
        </p:nvGrpSpPr>
        <p:grpSpPr>
          <a:xfrm>
            <a:off x="495285" y="940597"/>
            <a:ext cx="8218312" cy="4119538"/>
            <a:chOff x="297421" y="1278780"/>
            <a:chExt cx="11177475" cy="5602858"/>
          </a:xfrm>
        </p:grpSpPr>
        <p:grpSp>
          <p:nvGrpSpPr>
            <p:cNvPr id="4" name="Group 3"/>
            <p:cNvGrpSpPr/>
            <p:nvPr/>
          </p:nvGrpSpPr>
          <p:grpSpPr>
            <a:xfrm>
              <a:off x="340000" y="3919347"/>
              <a:ext cx="2420371" cy="1157565"/>
              <a:chOff x="91445" y="3496755"/>
              <a:chExt cx="2468904" cy="1180777"/>
            </a:xfrm>
          </p:grpSpPr>
          <p:cxnSp>
            <p:nvCxnSpPr>
              <p:cNvPr id="5" name="Straight Connector 4"/>
              <p:cNvCxnSpPr/>
              <p:nvPr/>
            </p:nvCxnSpPr>
            <p:spPr>
              <a:xfrm flipV="1">
                <a:off x="810319" y="4280766"/>
                <a:ext cx="1750030" cy="11109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91445" y="3496755"/>
                <a:ext cx="945414" cy="361486"/>
              </a:xfrm>
              <a:prstGeom prst="rect">
                <a:avLst/>
              </a:prstGeom>
            </p:spPr>
            <p:txBody>
              <a:bodyPr vert="horz" lIns="67222" tIns="33611" rIns="67222" bIns="3361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72230">
                  <a:lnSpc>
                    <a:spcPct val="150000"/>
                  </a:lnSpc>
                  <a:defRPr/>
                </a:pPr>
                <a:r>
                  <a:rPr lang="en-US" sz="147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300086" y="3884001"/>
                <a:ext cx="793531" cy="793531"/>
                <a:chOff x="300086" y="3884001"/>
                <a:chExt cx="793531" cy="793531"/>
              </a:xfrm>
            </p:grpSpPr>
            <p:sp>
              <p:nvSpPr>
                <p:cNvPr id="8" name="Oval 7"/>
                <p:cNvSpPr/>
                <p:nvPr/>
              </p:nvSpPr>
              <p:spPr>
                <a:xfrm rot="5400000">
                  <a:off x="300086" y="3884001"/>
                  <a:ext cx="793531" cy="7935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30">
                    <a:defRPr/>
                  </a:pPr>
                  <a:endParaRPr lang="en-GB" sz="1324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" name="Freeform 18"/>
                <p:cNvSpPr>
                  <a:spLocks noEditPoints="1"/>
                </p:cNvSpPr>
                <p:nvPr/>
              </p:nvSpPr>
              <p:spPr bwMode="gray">
                <a:xfrm>
                  <a:off x="505839" y="4072571"/>
                  <a:ext cx="412597" cy="436199"/>
                </a:xfrm>
                <a:custGeom>
                  <a:avLst/>
                  <a:gdLst>
                    <a:gd name="T0" fmla="*/ 129 w 246"/>
                    <a:gd name="T1" fmla="*/ 192 h 300"/>
                    <a:gd name="T2" fmla="*/ 43 w 246"/>
                    <a:gd name="T3" fmla="*/ 202 h 300"/>
                    <a:gd name="T4" fmla="*/ 129 w 246"/>
                    <a:gd name="T5" fmla="*/ 126 h 300"/>
                    <a:gd name="T6" fmla="*/ 43 w 246"/>
                    <a:gd name="T7" fmla="*/ 135 h 300"/>
                    <a:gd name="T8" fmla="*/ 129 w 246"/>
                    <a:gd name="T9" fmla="*/ 126 h 300"/>
                    <a:gd name="T10" fmla="*/ 215 w 246"/>
                    <a:gd name="T11" fmla="*/ 101 h 300"/>
                    <a:gd name="T12" fmla="*/ 219 w 246"/>
                    <a:gd name="T13" fmla="*/ 90 h 300"/>
                    <a:gd name="T14" fmla="*/ 208 w 246"/>
                    <a:gd name="T15" fmla="*/ 111 h 300"/>
                    <a:gd name="T16" fmla="*/ 43 w 246"/>
                    <a:gd name="T17" fmla="*/ 92 h 300"/>
                    <a:gd name="T18" fmla="*/ 117 w 246"/>
                    <a:gd name="T19" fmla="*/ 102 h 300"/>
                    <a:gd name="T20" fmla="*/ 43 w 246"/>
                    <a:gd name="T21" fmla="*/ 235 h 300"/>
                    <a:gd name="T22" fmla="*/ 117 w 246"/>
                    <a:gd name="T23" fmla="*/ 226 h 300"/>
                    <a:gd name="T24" fmla="*/ 43 w 246"/>
                    <a:gd name="T25" fmla="*/ 235 h 300"/>
                    <a:gd name="T26" fmla="*/ 11 w 246"/>
                    <a:gd name="T27" fmla="*/ 287 h 300"/>
                    <a:gd name="T28" fmla="*/ 35 w 246"/>
                    <a:gd name="T29" fmla="*/ 36 h 300"/>
                    <a:gd name="T30" fmla="*/ 0 w 246"/>
                    <a:gd name="T31" fmla="*/ 22 h 300"/>
                    <a:gd name="T32" fmla="*/ 219 w 246"/>
                    <a:gd name="T33" fmla="*/ 300 h 300"/>
                    <a:gd name="T34" fmla="*/ 208 w 246"/>
                    <a:gd name="T35" fmla="*/ 173 h 300"/>
                    <a:gd name="T36" fmla="*/ 117 w 246"/>
                    <a:gd name="T37" fmla="*/ 159 h 300"/>
                    <a:gd name="T38" fmla="*/ 43 w 246"/>
                    <a:gd name="T39" fmla="*/ 169 h 300"/>
                    <a:gd name="T40" fmla="*/ 117 w 246"/>
                    <a:gd name="T41" fmla="*/ 159 h 300"/>
                    <a:gd name="T42" fmla="*/ 57 w 246"/>
                    <a:gd name="T43" fmla="*/ 22 h 300"/>
                    <a:gd name="T44" fmla="*/ 86 w 246"/>
                    <a:gd name="T45" fmla="*/ 20 h 300"/>
                    <a:gd name="T46" fmla="*/ 110 w 246"/>
                    <a:gd name="T47" fmla="*/ 0 h 300"/>
                    <a:gd name="T48" fmla="*/ 133 w 246"/>
                    <a:gd name="T49" fmla="*/ 20 h 300"/>
                    <a:gd name="T50" fmla="*/ 162 w 246"/>
                    <a:gd name="T51" fmla="*/ 22 h 300"/>
                    <a:gd name="T52" fmla="*/ 179 w 246"/>
                    <a:gd name="T53" fmla="*/ 43 h 300"/>
                    <a:gd name="T54" fmla="*/ 41 w 246"/>
                    <a:gd name="T55" fmla="*/ 36 h 300"/>
                    <a:gd name="T56" fmla="*/ 110 w 246"/>
                    <a:gd name="T57" fmla="*/ 20 h 300"/>
                    <a:gd name="T58" fmla="*/ 110 w 246"/>
                    <a:gd name="T59" fmla="*/ 11 h 300"/>
                    <a:gd name="T60" fmla="*/ 190 w 246"/>
                    <a:gd name="T61" fmla="*/ 269 h 300"/>
                    <a:gd name="T62" fmla="*/ 29 w 246"/>
                    <a:gd name="T63" fmla="*/ 59 h 300"/>
                    <a:gd name="T64" fmla="*/ 190 w 246"/>
                    <a:gd name="T65" fmla="*/ 71 h 300"/>
                    <a:gd name="T66" fmla="*/ 200 w 246"/>
                    <a:gd name="T67" fmla="*/ 49 h 300"/>
                    <a:gd name="T68" fmla="*/ 19 w 246"/>
                    <a:gd name="T69" fmla="*/ 278 h 300"/>
                    <a:gd name="T70" fmla="*/ 200 w 246"/>
                    <a:gd name="T71" fmla="*/ 185 h 300"/>
                    <a:gd name="T72" fmla="*/ 190 w 246"/>
                    <a:gd name="T73" fmla="*/ 269 h 300"/>
                    <a:gd name="T74" fmla="*/ 190 w 246"/>
                    <a:gd name="T75" fmla="*/ 133 h 300"/>
                    <a:gd name="T76" fmla="*/ 200 w 246"/>
                    <a:gd name="T77" fmla="*/ 124 h 300"/>
                    <a:gd name="T78" fmla="*/ 215 w 246"/>
                    <a:gd name="T79" fmla="*/ 35 h 300"/>
                    <a:gd name="T80" fmla="*/ 219 w 246"/>
                    <a:gd name="T81" fmla="*/ 22 h 300"/>
                    <a:gd name="T82" fmla="*/ 184 w 246"/>
                    <a:gd name="T83" fmla="*/ 36 h 300"/>
                    <a:gd name="T84" fmla="*/ 208 w 246"/>
                    <a:gd name="T85" fmla="*/ 44 h 300"/>
                    <a:gd name="T86" fmla="*/ 246 w 246"/>
                    <a:gd name="T87" fmla="*/ 41 h 300"/>
                    <a:gd name="T88" fmla="*/ 155 w 246"/>
                    <a:gd name="T89" fmla="*/ 134 h 300"/>
                    <a:gd name="T90" fmla="*/ 156 w 246"/>
                    <a:gd name="T91" fmla="*/ 92 h 300"/>
                    <a:gd name="T92" fmla="*/ 218 w 246"/>
                    <a:gd name="T93" fmla="*/ 41 h 300"/>
                    <a:gd name="T94" fmla="*/ 246 w 246"/>
                    <a:gd name="T95" fmla="*/ 107 h 300"/>
                    <a:gd name="T96" fmla="*/ 155 w 246"/>
                    <a:gd name="T97" fmla="*/ 201 h 300"/>
                    <a:gd name="T98" fmla="*/ 156 w 246"/>
                    <a:gd name="T99" fmla="*/ 159 h 300"/>
                    <a:gd name="T100" fmla="*/ 218 w 246"/>
                    <a:gd name="T101" fmla="*/ 107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6" h="300">
                      <a:moveTo>
                        <a:pt x="43" y="192"/>
                      </a:moveTo>
                      <a:cubicBezTo>
                        <a:pt x="129" y="192"/>
                        <a:pt x="129" y="192"/>
                        <a:pt x="129" y="192"/>
                      </a:cubicBezTo>
                      <a:cubicBezTo>
                        <a:pt x="129" y="202"/>
                        <a:pt x="129" y="202"/>
                        <a:pt x="129" y="202"/>
                      </a:cubicBezTo>
                      <a:cubicBezTo>
                        <a:pt x="43" y="202"/>
                        <a:pt x="43" y="202"/>
                        <a:pt x="43" y="202"/>
                      </a:cubicBezTo>
                      <a:lnTo>
                        <a:pt x="43" y="192"/>
                      </a:lnTo>
                      <a:close/>
                      <a:moveTo>
                        <a:pt x="129" y="126"/>
                      </a:move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3" y="135"/>
                        <a:pt x="43" y="135"/>
                        <a:pt x="43" y="135"/>
                      </a:cubicBezTo>
                      <a:cubicBezTo>
                        <a:pt x="129" y="135"/>
                        <a:pt x="129" y="135"/>
                        <a:pt x="129" y="135"/>
                      </a:cubicBezTo>
                      <a:lnTo>
                        <a:pt x="129" y="126"/>
                      </a:lnTo>
                      <a:close/>
                      <a:moveTo>
                        <a:pt x="208" y="111"/>
                      </a:moveTo>
                      <a:cubicBezTo>
                        <a:pt x="215" y="101"/>
                        <a:pt x="215" y="101"/>
                        <a:pt x="215" y="101"/>
                      </a:cubicBezTo>
                      <a:cubicBezTo>
                        <a:pt x="219" y="101"/>
                        <a:pt x="219" y="101"/>
                        <a:pt x="219" y="101"/>
                      </a:cubicBezTo>
                      <a:cubicBezTo>
                        <a:pt x="219" y="90"/>
                        <a:pt x="219" y="90"/>
                        <a:pt x="219" y="90"/>
                      </a:cubicBezTo>
                      <a:cubicBezTo>
                        <a:pt x="208" y="106"/>
                        <a:pt x="208" y="106"/>
                        <a:pt x="208" y="106"/>
                      </a:cubicBezTo>
                      <a:lnTo>
                        <a:pt x="208" y="111"/>
                      </a:lnTo>
                      <a:close/>
                      <a:moveTo>
                        <a:pt x="117" y="92"/>
                      </a:moveTo>
                      <a:cubicBezTo>
                        <a:pt x="43" y="92"/>
                        <a:pt x="43" y="92"/>
                        <a:pt x="43" y="92"/>
                      </a:cubicBezTo>
                      <a:cubicBezTo>
                        <a:pt x="43" y="102"/>
                        <a:pt x="43" y="102"/>
                        <a:pt x="43" y="102"/>
                      </a:cubicBezTo>
                      <a:cubicBezTo>
                        <a:pt x="117" y="102"/>
                        <a:pt x="117" y="102"/>
                        <a:pt x="117" y="102"/>
                      </a:cubicBezTo>
                      <a:lnTo>
                        <a:pt x="117" y="92"/>
                      </a:lnTo>
                      <a:close/>
                      <a:moveTo>
                        <a:pt x="43" y="235"/>
                      </a:moveTo>
                      <a:cubicBezTo>
                        <a:pt x="117" y="235"/>
                        <a:pt x="117" y="235"/>
                        <a:pt x="117" y="235"/>
                      </a:cubicBezTo>
                      <a:cubicBezTo>
                        <a:pt x="117" y="226"/>
                        <a:pt x="117" y="226"/>
                        <a:pt x="117" y="226"/>
                      </a:cubicBezTo>
                      <a:cubicBezTo>
                        <a:pt x="43" y="226"/>
                        <a:pt x="43" y="226"/>
                        <a:pt x="43" y="226"/>
                      </a:cubicBezTo>
                      <a:lnTo>
                        <a:pt x="43" y="235"/>
                      </a:lnTo>
                      <a:close/>
                      <a:moveTo>
                        <a:pt x="208" y="287"/>
                      </a:moveTo>
                      <a:cubicBezTo>
                        <a:pt x="11" y="287"/>
                        <a:pt x="11" y="287"/>
                        <a:pt x="11" y="287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7" y="31"/>
                        <a:pt x="40" y="26"/>
                        <a:pt x="44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219" y="300"/>
                        <a:pt x="219" y="300"/>
                        <a:pt x="219" y="300"/>
                      </a:cubicBezTo>
                      <a:cubicBezTo>
                        <a:pt x="219" y="157"/>
                        <a:pt x="219" y="157"/>
                        <a:pt x="219" y="157"/>
                      </a:cubicBezTo>
                      <a:cubicBezTo>
                        <a:pt x="208" y="173"/>
                        <a:pt x="208" y="173"/>
                        <a:pt x="208" y="173"/>
                      </a:cubicBezTo>
                      <a:lnTo>
                        <a:pt x="208" y="287"/>
                      </a:lnTo>
                      <a:close/>
                      <a:moveTo>
                        <a:pt x="117" y="159"/>
                      </a:moveTo>
                      <a:cubicBezTo>
                        <a:pt x="43" y="159"/>
                        <a:pt x="43" y="159"/>
                        <a:pt x="43" y="159"/>
                      </a:cubicBezTo>
                      <a:cubicBezTo>
                        <a:pt x="43" y="169"/>
                        <a:pt x="43" y="169"/>
                        <a:pt x="43" y="169"/>
                      </a:cubicBezTo>
                      <a:cubicBezTo>
                        <a:pt x="117" y="169"/>
                        <a:pt x="117" y="169"/>
                        <a:pt x="117" y="169"/>
                      </a:cubicBezTo>
                      <a:lnTo>
                        <a:pt x="117" y="159"/>
                      </a:lnTo>
                      <a:close/>
                      <a:moveTo>
                        <a:pt x="41" y="36"/>
                      </a:moveTo>
                      <a:cubicBezTo>
                        <a:pt x="43" y="29"/>
                        <a:pt x="50" y="25"/>
                        <a:pt x="57" y="22"/>
                      </a:cubicBezTo>
                      <a:cubicBezTo>
                        <a:pt x="63" y="21"/>
                        <a:pt x="71" y="20"/>
                        <a:pt x="77" y="20"/>
                      </a:cubicBezTo>
                      <a:cubicBezTo>
                        <a:pt x="80" y="20"/>
                        <a:pt x="83" y="20"/>
                        <a:pt x="86" y="20"/>
                      </a:cubicBezTo>
                      <a:cubicBezTo>
                        <a:pt x="87" y="20"/>
                        <a:pt x="88" y="20"/>
                        <a:pt x="89" y="20"/>
                      </a:cubicBezTo>
                      <a:cubicBezTo>
                        <a:pt x="89" y="9"/>
                        <a:pt x="98" y="0"/>
                        <a:pt x="110" y="0"/>
                      </a:cubicBezTo>
                      <a:cubicBezTo>
                        <a:pt x="121" y="0"/>
                        <a:pt x="130" y="9"/>
                        <a:pt x="130" y="20"/>
                      </a:cubicBezTo>
                      <a:cubicBezTo>
                        <a:pt x="131" y="20"/>
                        <a:pt x="132" y="20"/>
                        <a:pt x="133" y="20"/>
                      </a:cubicBezTo>
                      <a:cubicBezTo>
                        <a:pt x="136" y="20"/>
                        <a:pt x="139" y="20"/>
                        <a:pt x="142" y="20"/>
                      </a:cubicBezTo>
                      <a:cubicBezTo>
                        <a:pt x="149" y="20"/>
                        <a:pt x="156" y="21"/>
                        <a:pt x="162" y="22"/>
                      </a:cubicBezTo>
                      <a:cubicBezTo>
                        <a:pt x="170" y="25"/>
                        <a:pt x="176" y="29"/>
                        <a:pt x="178" y="36"/>
                      </a:cubicBezTo>
                      <a:cubicBezTo>
                        <a:pt x="179" y="38"/>
                        <a:pt x="179" y="41"/>
                        <a:pt x="179" y="43"/>
                      </a:cubicBezTo>
                      <a:cubicBezTo>
                        <a:pt x="145" y="43"/>
                        <a:pt x="74" y="43"/>
                        <a:pt x="40" y="43"/>
                      </a:cubicBezTo>
                      <a:cubicBezTo>
                        <a:pt x="40" y="41"/>
                        <a:pt x="41" y="38"/>
                        <a:pt x="41" y="36"/>
                      </a:cubicBezTo>
                      <a:close/>
                      <a:moveTo>
                        <a:pt x="99" y="20"/>
                      </a:moveTo>
                      <a:cubicBezTo>
                        <a:pt x="103" y="20"/>
                        <a:pt x="106" y="20"/>
                        <a:pt x="110" y="20"/>
                      </a:cubicBezTo>
                      <a:cubicBezTo>
                        <a:pt x="113" y="20"/>
                        <a:pt x="116" y="20"/>
                        <a:pt x="120" y="20"/>
                      </a:cubicBezTo>
                      <a:cubicBezTo>
                        <a:pt x="119" y="15"/>
                        <a:pt x="115" y="11"/>
                        <a:pt x="110" y="11"/>
                      </a:cubicBezTo>
                      <a:cubicBezTo>
                        <a:pt x="104" y="11"/>
                        <a:pt x="100" y="15"/>
                        <a:pt x="99" y="20"/>
                      </a:cubicBezTo>
                      <a:close/>
                      <a:moveTo>
                        <a:pt x="190" y="269"/>
                      </a:moveTo>
                      <a:cubicBezTo>
                        <a:pt x="29" y="269"/>
                        <a:pt x="29" y="269"/>
                        <a:pt x="29" y="269"/>
                      </a:cubicBezTo>
                      <a:cubicBezTo>
                        <a:pt x="29" y="59"/>
                        <a:pt x="29" y="59"/>
                        <a:pt x="29" y="59"/>
                      </a:cubicBezTo>
                      <a:cubicBezTo>
                        <a:pt x="190" y="59"/>
                        <a:pt x="190" y="59"/>
                        <a:pt x="190" y="59"/>
                      </a:cubicBezTo>
                      <a:cubicBezTo>
                        <a:pt x="190" y="71"/>
                        <a:pt x="190" y="71"/>
                        <a:pt x="190" y="71"/>
                      </a:cubicBezTo>
                      <a:cubicBezTo>
                        <a:pt x="200" y="57"/>
                        <a:pt x="200" y="57"/>
                        <a:pt x="200" y="57"/>
                      </a:cubicBezTo>
                      <a:cubicBezTo>
                        <a:pt x="200" y="49"/>
                        <a:pt x="200" y="49"/>
                        <a:pt x="200" y="49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19" y="278"/>
                        <a:pt x="19" y="278"/>
                        <a:pt x="19" y="278"/>
                      </a:cubicBezTo>
                      <a:cubicBezTo>
                        <a:pt x="200" y="278"/>
                        <a:pt x="200" y="278"/>
                        <a:pt x="200" y="278"/>
                      </a:cubicBezTo>
                      <a:cubicBezTo>
                        <a:pt x="200" y="185"/>
                        <a:pt x="200" y="185"/>
                        <a:pt x="200" y="185"/>
                      </a:cubicBezTo>
                      <a:cubicBezTo>
                        <a:pt x="190" y="199"/>
                        <a:pt x="190" y="199"/>
                        <a:pt x="190" y="199"/>
                      </a:cubicBezTo>
                      <a:lnTo>
                        <a:pt x="190" y="269"/>
                      </a:lnTo>
                      <a:close/>
                      <a:moveTo>
                        <a:pt x="200" y="119"/>
                      </a:moveTo>
                      <a:cubicBezTo>
                        <a:pt x="190" y="133"/>
                        <a:pt x="190" y="133"/>
                        <a:pt x="190" y="133"/>
                      </a:cubicBezTo>
                      <a:cubicBezTo>
                        <a:pt x="190" y="138"/>
                        <a:pt x="190" y="138"/>
                        <a:pt x="190" y="138"/>
                      </a:cubicBezTo>
                      <a:cubicBezTo>
                        <a:pt x="200" y="124"/>
                        <a:pt x="200" y="124"/>
                        <a:pt x="200" y="124"/>
                      </a:cubicBezTo>
                      <a:lnTo>
                        <a:pt x="200" y="119"/>
                      </a:lnTo>
                      <a:close/>
                      <a:moveTo>
                        <a:pt x="215" y="35"/>
                      </a:moveTo>
                      <a:cubicBezTo>
                        <a:pt x="219" y="35"/>
                        <a:pt x="219" y="35"/>
                        <a:pt x="219" y="35"/>
                      </a:cubicBezTo>
                      <a:cubicBezTo>
                        <a:pt x="219" y="22"/>
                        <a:pt x="219" y="22"/>
                        <a:pt x="219" y="22"/>
                      </a:cubicBezTo>
                      <a:cubicBezTo>
                        <a:pt x="175" y="22"/>
                        <a:pt x="175" y="22"/>
                        <a:pt x="175" y="22"/>
                      </a:cubicBezTo>
                      <a:cubicBezTo>
                        <a:pt x="179" y="26"/>
                        <a:pt x="182" y="30"/>
                        <a:pt x="184" y="36"/>
                      </a:cubicBezTo>
                      <a:cubicBezTo>
                        <a:pt x="208" y="36"/>
                        <a:pt x="208" y="36"/>
                        <a:pt x="208" y="36"/>
                      </a:cubicBezTo>
                      <a:cubicBezTo>
                        <a:pt x="208" y="44"/>
                        <a:pt x="208" y="44"/>
                        <a:pt x="208" y="44"/>
                      </a:cubicBezTo>
                      <a:lnTo>
                        <a:pt x="215" y="35"/>
                      </a:lnTo>
                      <a:close/>
                      <a:moveTo>
                        <a:pt x="246" y="41"/>
                      </a:moveTo>
                      <a:cubicBezTo>
                        <a:pt x="182" y="134"/>
                        <a:pt x="182" y="134"/>
                        <a:pt x="182" y="134"/>
                      </a:cubicBezTo>
                      <a:cubicBezTo>
                        <a:pt x="155" y="134"/>
                        <a:pt x="155" y="134"/>
                        <a:pt x="155" y="134"/>
                      </a:cubicBezTo>
                      <a:cubicBezTo>
                        <a:pt x="129" y="92"/>
                        <a:pt x="129" y="92"/>
                        <a:pt x="129" y="92"/>
                      </a:cubicBezTo>
                      <a:cubicBezTo>
                        <a:pt x="156" y="92"/>
                        <a:pt x="156" y="92"/>
                        <a:pt x="156" y="92"/>
                      </a:cubicBezTo>
                      <a:cubicBezTo>
                        <a:pt x="169" y="113"/>
                        <a:pt x="169" y="113"/>
                        <a:pt x="169" y="113"/>
                      </a:cubicBezTo>
                      <a:cubicBezTo>
                        <a:pt x="218" y="41"/>
                        <a:pt x="218" y="41"/>
                        <a:pt x="218" y="41"/>
                      </a:cubicBezTo>
                      <a:lnTo>
                        <a:pt x="246" y="41"/>
                      </a:lnTo>
                      <a:close/>
                      <a:moveTo>
                        <a:pt x="246" y="107"/>
                      </a:moveTo>
                      <a:cubicBezTo>
                        <a:pt x="182" y="201"/>
                        <a:pt x="182" y="201"/>
                        <a:pt x="182" y="201"/>
                      </a:cubicBezTo>
                      <a:cubicBezTo>
                        <a:pt x="155" y="201"/>
                        <a:pt x="155" y="201"/>
                        <a:pt x="155" y="201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156" y="159"/>
                        <a:pt x="156" y="159"/>
                        <a:pt x="156" y="159"/>
                      </a:cubicBezTo>
                      <a:cubicBezTo>
                        <a:pt x="169" y="180"/>
                        <a:pt x="169" y="180"/>
                        <a:pt x="169" y="180"/>
                      </a:cubicBezTo>
                      <a:cubicBezTo>
                        <a:pt x="218" y="107"/>
                        <a:pt x="218" y="107"/>
                        <a:pt x="218" y="107"/>
                      </a:cubicBezTo>
                      <a:lnTo>
                        <a:pt x="246" y="107"/>
                      </a:lnTo>
                      <a:close/>
                    </a:path>
                  </a:pathLst>
                </a:custGeom>
                <a:solidFill>
                  <a:srgbClr val="2172B9"/>
                </a:solidFill>
                <a:ln>
                  <a:noFill/>
                </a:ln>
              </p:spPr>
              <p:txBody>
                <a:bodyPr vert="horz" wrap="square" lIns="79080" tIns="39541" rIns="79080" bIns="3954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597">
                    <a:defRPr/>
                  </a:pPr>
                  <a:endParaRPr lang="en-US" sz="961" kern="0">
                    <a:solidFill>
                      <a:prstClr val="black"/>
                    </a:solidFill>
                    <a:latin typeface="Segoe UI Semilight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cxnSp>
          <p:nvCxnSpPr>
            <p:cNvPr id="10" name="Straight Connector 9"/>
            <p:cNvCxnSpPr/>
            <p:nvPr/>
          </p:nvCxnSpPr>
          <p:spPr>
            <a:xfrm>
              <a:off x="9886651" y="3118681"/>
              <a:ext cx="213923" cy="1623299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>
            <a:xfrm flipH="1">
              <a:off x="2778614" y="3110649"/>
              <a:ext cx="14432" cy="1592973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>
            <a:xfrm>
              <a:off x="1344742" y="3579743"/>
              <a:ext cx="1472938" cy="112853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>
            <a:xfrm>
              <a:off x="4383991" y="3110651"/>
              <a:ext cx="1916820" cy="820645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>
            <a:xfrm flipV="1">
              <a:off x="4331486" y="3921604"/>
              <a:ext cx="1975017" cy="1639185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>
            <a:xfrm>
              <a:off x="2814383" y="3110650"/>
              <a:ext cx="1569609" cy="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>
            <a:xfrm>
              <a:off x="2814383" y="4708272"/>
              <a:ext cx="1569609" cy="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>
            <a:xfrm flipV="1">
              <a:off x="4383126" y="3889687"/>
              <a:ext cx="1979424" cy="818586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>
            <a:xfrm flipV="1">
              <a:off x="6306505" y="1708925"/>
              <a:ext cx="1415154" cy="2220403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>
            <a:xfrm>
              <a:off x="7690990" y="1695787"/>
              <a:ext cx="1569609" cy="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>
            <a:xfrm>
              <a:off x="3300567" y="6134287"/>
              <a:ext cx="1569609" cy="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>
            <a:xfrm>
              <a:off x="3300567" y="1695787"/>
              <a:ext cx="1569609" cy="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>
            <a:xfrm>
              <a:off x="2793045" y="4724035"/>
              <a:ext cx="506655" cy="1410252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4852310" y="1678781"/>
              <a:ext cx="1448501" cy="2242825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>
            <a:xfrm flipV="1">
              <a:off x="4873613" y="3921605"/>
              <a:ext cx="1425151" cy="2198211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>
            <a:xfrm flipV="1">
              <a:off x="6306504" y="2292601"/>
              <a:ext cx="1920044" cy="1629003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>
            <a:xfrm>
              <a:off x="4386954" y="2320778"/>
              <a:ext cx="1911810" cy="1608550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grpSp>
          <p:nvGrpSpPr>
            <p:cNvPr id="27" name="Group 26"/>
            <p:cNvGrpSpPr/>
            <p:nvPr/>
          </p:nvGrpSpPr>
          <p:grpSpPr>
            <a:xfrm>
              <a:off x="3562085" y="5187984"/>
              <a:ext cx="1079847" cy="777932"/>
              <a:chOff x="8290358" y="2705101"/>
              <a:chExt cx="1080000" cy="778042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8442539" y="2705101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endParaRPr lang="en-GB" sz="1324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29" name="Diagram 28"/>
              <p:cNvGraphicFramePr/>
              <p:nvPr>
                <p:extLst>
                  <p:ext uri="{D42A27DB-BD31-4B8C-83A1-F6EECF244321}">
                    <p14:modId xmlns:p14="http://schemas.microsoft.com/office/powerpoint/2010/main" val="4242651959"/>
                  </p:ext>
                </p:extLst>
              </p:nvPr>
            </p:nvGraphicFramePr>
            <p:xfrm>
              <a:off x="8290358" y="2755166"/>
              <a:ext cx="1080000" cy="684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p:grpSp>
        <p:grpSp>
          <p:nvGrpSpPr>
            <p:cNvPr id="30" name="Group 29"/>
            <p:cNvGrpSpPr/>
            <p:nvPr/>
          </p:nvGrpSpPr>
          <p:grpSpPr>
            <a:xfrm>
              <a:off x="8035209" y="1702489"/>
              <a:ext cx="777932" cy="1079847"/>
              <a:chOff x="7559471" y="2559928"/>
              <a:chExt cx="778042" cy="10800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7559471" y="2705101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endParaRPr lang="en-GB" sz="1324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2" name="Diagram 31"/>
              <p:cNvGraphicFramePr/>
              <p:nvPr>
                <p:extLst>
                  <p:ext uri="{D42A27DB-BD31-4B8C-83A1-F6EECF244321}">
                    <p14:modId xmlns:p14="http://schemas.microsoft.com/office/powerpoint/2010/main" val="4157407911"/>
                  </p:ext>
                </p:extLst>
              </p:nvPr>
            </p:nvGraphicFramePr>
            <p:xfrm>
              <a:off x="7585281" y="2559928"/>
              <a:ext cx="720000" cy="108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p:grpSp>
        <p:grpSp>
          <p:nvGrpSpPr>
            <p:cNvPr id="33" name="Group 32"/>
            <p:cNvGrpSpPr/>
            <p:nvPr/>
          </p:nvGrpSpPr>
          <p:grpSpPr>
            <a:xfrm>
              <a:off x="3578843" y="1814244"/>
              <a:ext cx="1079847" cy="777932"/>
              <a:chOff x="7408118" y="3567362"/>
              <a:chExt cx="1080000" cy="778042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endParaRPr lang="en-GB" sz="1324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35" name="Diagram 34"/>
              <p:cNvGraphicFramePr/>
              <p:nvPr>
                <p:extLst>
                  <p:ext uri="{D42A27DB-BD31-4B8C-83A1-F6EECF244321}">
                    <p14:modId xmlns:p14="http://schemas.microsoft.com/office/powerpoint/2010/main" val="26044706"/>
                  </p:ext>
                </p:extLst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</p:grpSp>
        <p:grpSp>
          <p:nvGrpSpPr>
            <p:cNvPr id="36" name="Group 35"/>
            <p:cNvGrpSpPr/>
            <p:nvPr/>
          </p:nvGrpSpPr>
          <p:grpSpPr>
            <a:xfrm>
              <a:off x="2614352" y="1286122"/>
              <a:ext cx="777932" cy="777932"/>
              <a:chOff x="2986088" y="3567362"/>
              <a:chExt cx="778042" cy="77804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2986088" y="3567362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endParaRPr lang="en-GB" sz="1324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4719" y="3723183"/>
                <a:ext cx="465286" cy="465286"/>
              </a:xfrm>
              <a:prstGeom prst="rect">
                <a:avLst/>
              </a:prstGeom>
            </p:spPr>
          </p:pic>
        </p:grpSp>
        <p:grpSp>
          <p:nvGrpSpPr>
            <p:cNvPr id="39" name="Group 38"/>
            <p:cNvGrpSpPr/>
            <p:nvPr/>
          </p:nvGrpSpPr>
          <p:grpSpPr>
            <a:xfrm>
              <a:off x="2373459" y="2709458"/>
              <a:ext cx="803740" cy="794717"/>
              <a:chOff x="10113425" y="3530904"/>
              <a:chExt cx="803854" cy="794830"/>
            </a:xfrm>
          </p:grpSpPr>
          <p:sp>
            <p:nvSpPr>
              <p:cNvPr id="40" name="Oval 39"/>
              <p:cNvSpPr/>
              <p:nvPr/>
            </p:nvSpPr>
            <p:spPr>
              <a:xfrm rot="5400000">
                <a:off x="10113425" y="3535656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endParaRPr lang="en-GB" sz="1324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22449" y="3530904"/>
                <a:ext cx="794830" cy="794830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757689" y="2983959"/>
              <a:ext cx="777932" cy="777932"/>
              <a:chOff x="5681540" y="2652588"/>
              <a:chExt cx="778042" cy="778042"/>
            </a:xfrm>
          </p:grpSpPr>
          <p:sp>
            <p:nvSpPr>
              <p:cNvPr id="43" name="Oval 42"/>
              <p:cNvSpPr/>
              <p:nvPr/>
            </p:nvSpPr>
            <p:spPr>
              <a:xfrm rot="5400000">
                <a:off x="5681540" y="2652588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endParaRPr lang="en-GB" sz="1324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137" y="2809206"/>
                <a:ext cx="480847" cy="480847"/>
              </a:xfrm>
              <a:prstGeom prst="rect">
                <a:avLst/>
              </a:prstGeom>
            </p:spPr>
          </p:pic>
        </p:grpSp>
        <p:sp>
          <p:nvSpPr>
            <p:cNvPr id="45" name="Rounded Rectangle 318"/>
            <p:cNvSpPr/>
            <p:nvPr/>
          </p:nvSpPr>
          <p:spPr>
            <a:xfrm>
              <a:off x="4537456" y="2731956"/>
              <a:ext cx="847228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72230">
                <a:defRPr/>
              </a:pPr>
              <a:r>
                <a:rPr lang="en-GB" sz="800" kern="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manager</a:t>
              </a:r>
              <a:endParaRPr lang="en-GB" sz="865" kern="0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6" name="Rounded Rectangle 320"/>
            <p:cNvSpPr/>
            <p:nvPr/>
          </p:nvSpPr>
          <p:spPr>
            <a:xfrm>
              <a:off x="3656867" y="4559584"/>
              <a:ext cx="972514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72230">
                <a:defRPr/>
              </a:pPr>
              <a:r>
                <a:rPr lang="en-GB" sz="800" kern="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memberOf</a:t>
              </a:r>
              <a:endParaRPr lang="en-GB" sz="865" kern="0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292105" y="2991232"/>
              <a:ext cx="5182791" cy="2113425"/>
              <a:chOff x="6162902" y="2550030"/>
              <a:chExt cx="5286717" cy="2155804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8144630" y="4310988"/>
                <a:ext cx="16764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6162902" y="3491183"/>
                <a:ext cx="1981728" cy="819805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177590" y="3499059"/>
                <a:ext cx="2043240" cy="989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51" name="Group 50"/>
              <p:cNvGrpSpPr/>
              <p:nvPr/>
            </p:nvGrpSpPr>
            <p:grpSpPr>
              <a:xfrm>
                <a:off x="9699616" y="3912303"/>
                <a:ext cx="793531" cy="793531"/>
                <a:chOff x="2986088" y="3567362"/>
                <a:chExt cx="778042" cy="778042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2986088" y="3567362"/>
                  <a:ext cx="778042" cy="7780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30">
                    <a:defRPr/>
                  </a:pPr>
                  <a:endParaRPr lang="en-GB" sz="1324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34719" y="3723183"/>
                  <a:ext cx="465286" cy="465286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7961591" y="3127256"/>
                <a:ext cx="793531" cy="793531"/>
                <a:chOff x="3869156" y="2705101"/>
                <a:chExt cx="778042" cy="778042"/>
              </a:xfrm>
            </p:grpSpPr>
            <p:sp>
              <p:nvSpPr>
                <p:cNvPr id="54" name="Oval 53"/>
                <p:cNvSpPr/>
                <p:nvPr/>
              </p:nvSpPr>
              <p:spPr>
                <a:xfrm>
                  <a:off x="3869156" y="2705101"/>
                  <a:ext cx="778042" cy="7780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30">
                    <a:defRPr/>
                  </a:pPr>
                  <a:endParaRPr lang="en-GB" sz="1324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5003" y="2870452"/>
                  <a:ext cx="465221" cy="465221"/>
                </a:xfrm>
                <a:prstGeom prst="rect">
                  <a:avLst/>
                </a:prstGeom>
              </p:spPr>
            </p:pic>
          </p:grpSp>
          <p:sp>
            <p:nvSpPr>
              <p:cNvPr id="53" name="Title 1"/>
              <p:cNvSpPr txBox="1">
                <a:spLocks/>
              </p:cNvSpPr>
              <p:nvPr/>
            </p:nvSpPr>
            <p:spPr>
              <a:xfrm>
                <a:off x="10189205" y="2550030"/>
                <a:ext cx="1260414" cy="361486"/>
              </a:xfrm>
              <a:prstGeom prst="rect">
                <a:avLst/>
              </a:prstGeom>
            </p:spPr>
            <p:txBody>
              <a:bodyPr vert="horz" lIns="67222" tIns="33611" rIns="67222" bIns="3361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72230">
                  <a:lnSpc>
                    <a:spcPct val="150000"/>
                  </a:lnSpc>
                  <a:defRPr/>
                </a:pPr>
                <a:r>
                  <a:rPr lang="en-US" sz="147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DEVICES</a:t>
                </a: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5529899" y="3921605"/>
              <a:ext cx="1442364" cy="2623784"/>
              <a:chOff x="5385413" y="3499060"/>
              <a:chExt cx="1471286" cy="2676396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H="1" flipV="1">
                <a:off x="6162902" y="3499060"/>
                <a:ext cx="8882" cy="1920746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60" name="Group 59"/>
              <p:cNvGrpSpPr/>
              <p:nvPr/>
            </p:nvGrpSpPr>
            <p:grpSpPr>
              <a:xfrm>
                <a:off x="5761037" y="5027783"/>
                <a:ext cx="793531" cy="793531"/>
                <a:chOff x="5681540" y="2652588"/>
                <a:chExt cx="778042" cy="778042"/>
              </a:xfrm>
            </p:grpSpPr>
            <p:sp>
              <p:nvSpPr>
                <p:cNvPr id="62" name="Oval 61"/>
                <p:cNvSpPr/>
                <p:nvPr/>
              </p:nvSpPr>
              <p:spPr>
                <a:xfrm rot="5400000">
                  <a:off x="5681540" y="2652588"/>
                  <a:ext cx="778042" cy="7780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30">
                    <a:defRPr/>
                  </a:pPr>
                  <a:endParaRPr lang="en-GB" sz="1324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30137" y="2809206"/>
                  <a:ext cx="480847" cy="480847"/>
                </a:xfrm>
                <a:prstGeom prst="rect">
                  <a:avLst/>
                </a:prstGeom>
              </p:spPr>
            </p:pic>
          </p:grpSp>
          <p:sp>
            <p:nvSpPr>
              <p:cNvPr id="61" name="Title 1"/>
              <p:cNvSpPr txBox="1">
                <a:spLocks/>
              </p:cNvSpPr>
              <p:nvPr/>
            </p:nvSpPr>
            <p:spPr>
              <a:xfrm>
                <a:off x="5385413" y="5813970"/>
                <a:ext cx="1471286" cy="361486"/>
              </a:xfrm>
              <a:prstGeom prst="rect">
                <a:avLst/>
              </a:prstGeom>
            </p:spPr>
            <p:txBody>
              <a:bodyPr vert="horz" lIns="67222" tIns="33611" rIns="67222" bIns="3361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72230">
                  <a:lnSpc>
                    <a:spcPct val="150000"/>
                  </a:lnSpc>
                  <a:defRPr/>
                </a:pPr>
                <a:r>
                  <a:rPr lang="en-US" sz="147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MESSAGES</a:t>
                </a:r>
              </a:p>
            </p:txBody>
          </p:sp>
        </p:grpSp>
        <p:sp>
          <p:nvSpPr>
            <p:cNvPr id="64" name="Rounded Rectangle 329"/>
            <p:cNvSpPr/>
            <p:nvPr/>
          </p:nvSpPr>
          <p:spPr>
            <a:xfrm>
              <a:off x="4281853" y="4914978"/>
              <a:ext cx="1134421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72230">
                <a:defRPr/>
              </a:pPr>
              <a:r>
                <a:rPr lang="en-GB" sz="800" kern="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workingWith</a:t>
              </a:r>
              <a:endParaRPr lang="en-GB" sz="865" kern="0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5" name="Rounded Rectangle 330"/>
            <p:cNvSpPr/>
            <p:nvPr/>
          </p:nvSpPr>
          <p:spPr>
            <a:xfrm>
              <a:off x="6944279" y="1533301"/>
              <a:ext cx="1357287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72230">
                <a:defRPr/>
              </a:pPr>
              <a:r>
                <a:rPr lang="en-GB" sz="865" kern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Shared with me</a:t>
              </a: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6362550" y="2991232"/>
              <a:ext cx="3515771" cy="898453"/>
              <a:chOff x="6234760" y="2550030"/>
              <a:chExt cx="3586270" cy="916470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>
                <a:off x="8219947" y="2671843"/>
                <a:ext cx="1601083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6234760" y="2671842"/>
                <a:ext cx="2008815" cy="794658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sp>
            <p:nvSpPr>
              <p:cNvPr id="69" name="Rounded Rectangle 319"/>
              <p:cNvSpPr/>
              <p:nvPr/>
            </p:nvSpPr>
            <p:spPr>
              <a:xfrm>
                <a:off x="7561933" y="2550030"/>
                <a:ext cx="1496372" cy="261996"/>
              </a:xfrm>
              <a:prstGeom prst="roundRect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r>
                  <a:rPr lang="en-GB" sz="865" kern="0" dirty="0">
                    <a:solidFill>
                      <a:srgbClr val="0072C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registeredOwner</a:t>
                </a: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8837476" y="1278780"/>
              <a:ext cx="777932" cy="777932"/>
              <a:chOff x="3869156" y="2705101"/>
              <a:chExt cx="778042" cy="778042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3869156" y="2705101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endParaRPr lang="en-GB" sz="1324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003" y="2870452"/>
                <a:ext cx="465221" cy="465221"/>
              </a:xfrm>
              <a:prstGeom prst="rect">
                <a:avLst/>
              </a:prstGeom>
            </p:spPr>
          </p:pic>
        </p:grpSp>
        <p:sp>
          <p:nvSpPr>
            <p:cNvPr id="73" name="Title 1"/>
            <p:cNvSpPr txBox="1">
              <a:spLocks/>
            </p:cNvSpPr>
            <p:nvPr/>
          </p:nvSpPr>
          <p:spPr>
            <a:xfrm>
              <a:off x="2799570" y="6527258"/>
              <a:ext cx="859176" cy="354380"/>
            </a:xfrm>
            <a:prstGeom prst="rect">
              <a:avLst/>
            </a:prstGeom>
          </p:spPr>
          <p:txBody>
            <a:bodyPr vert="horz" lIns="67222" tIns="33611" rIns="67222" bIns="3361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672230">
                <a:lnSpc>
                  <a:spcPct val="150000"/>
                </a:lnSpc>
                <a:defRPr/>
              </a:pPr>
              <a:r>
                <a:rPr lang="en-US" sz="1471" dirty="0">
                  <a:latin typeface="Segoe UI" panose="020B0502040204020203" pitchFamily="34" charset="0"/>
                  <a:cs typeface="Segoe UI" panose="020B0502040204020203" pitchFamily="34" charset="0"/>
                </a:rPr>
                <a:t>FILES</a:t>
              </a:r>
            </a:p>
          </p:txBody>
        </p:sp>
        <p:sp>
          <p:nvSpPr>
            <p:cNvPr id="74" name="Title 1"/>
            <p:cNvSpPr txBox="1">
              <a:spLocks/>
            </p:cNvSpPr>
            <p:nvPr/>
          </p:nvSpPr>
          <p:spPr>
            <a:xfrm>
              <a:off x="297421" y="2437894"/>
              <a:ext cx="2181466" cy="354380"/>
            </a:xfrm>
            <a:prstGeom prst="rect">
              <a:avLst/>
            </a:prstGeom>
          </p:spPr>
          <p:txBody>
            <a:bodyPr vert="horz" lIns="67222" tIns="33611" rIns="67222" bIns="3361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672230">
                <a:lnSpc>
                  <a:spcPct val="150000"/>
                </a:lnSpc>
                <a:defRPr/>
              </a:pPr>
              <a:r>
                <a:rPr lang="en-US" sz="1471" dirty="0">
                  <a:latin typeface="Segoe UI" panose="020B0502040204020203" pitchFamily="34" charset="0"/>
                  <a:cs typeface="Segoe UI" panose="020B0502040204020203" pitchFamily="34" charset="0"/>
                </a:rPr>
                <a:t>CONVERSATIONS</a:t>
              </a:r>
            </a:p>
          </p:txBody>
        </p:sp>
        <p:sp>
          <p:nvSpPr>
            <p:cNvPr id="75" name="Rounded Rectangle 342"/>
            <p:cNvSpPr/>
            <p:nvPr/>
          </p:nvSpPr>
          <p:spPr>
            <a:xfrm>
              <a:off x="4449663" y="5992791"/>
              <a:ext cx="890388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72230">
                <a:defRPr/>
              </a:pPr>
              <a:r>
                <a:rPr lang="en-GB" sz="700" kern="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createdBy</a:t>
              </a:r>
              <a:endParaRPr lang="en-GB" sz="865" kern="0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6" name="Rounded Rectangle 343"/>
            <p:cNvSpPr/>
            <p:nvPr/>
          </p:nvSpPr>
          <p:spPr>
            <a:xfrm>
              <a:off x="7174474" y="2664436"/>
              <a:ext cx="1127090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72230">
                <a:defRPr/>
              </a:pPr>
              <a:r>
                <a:rPr lang="en-GB" sz="800" kern="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workingWith</a:t>
              </a:r>
              <a:endParaRPr lang="en-GB" sz="865" kern="0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2878876" y="5758145"/>
              <a:ext cx="777932" cy="777932"/>
              <a:chOff x="3869156" y="3567362"/>
              <a:chExt cx="778042" cy="778042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3869156" y="3567362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endParaRPr lang="en-GB" sz="1324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5003" y="3724695"/>
                <a:ext cx="465286" cy="465286"/>
              </a:xfrm>
              <a:prstGeom prst="rect">
                <a:avLst/>
              </a:prstGeom>
            </p:spPr>
          </p:pic>
        </p:grpSp>
        <p:cxnSp>
          <p:nvCxnSpPr>
            <p:cNvPr id="80" name="Straight Connector 79"/>
            <p:cNvCxnSpPr/>
            <p:nvPr/>
          </p:nvCxnSpPr>
          <p:spPr>
            <a:xfrm flipV="1">
              <a:off x="4332353" y="3929328"/>
              <a:ext cx="1966412" cy="1968"/>
            </a:xfrm>
            <a:prstGeom prst="line">
              <a:avLst/>
            </a:prstGeom>
            <a:noFill/>
            <a:ln w="3810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</p:cxnSp>
        <p:sp>
          <p:nvSpPr>
            <p:cNvPr id="81" name="Title 1"/>
            <p:cNvSpPr txBox="1">
              <a:spLocks/>
            </p:cNvSpPr>
            <p:nvPr/>
          </p:nvSpPr>
          <p:spPr>
            <a:xfrm>
              <a:off x="2904664" y="3241286"/>
              <a:ext cx="1324182" cy="354380"/>
            </a:xfrm>
            <a:prstGeom prst="rect">
              <a:avLst/>
            </a:prstGeom>
          </p:spPr>
          <p:txBody>
            <a:bodyPr vert="horz" lIns="67222" tIns="33611" rIns="67222" bIns="3361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672230">
                <a:lnSpc>
                  <a:spcPct val="150000"/>
                </a:lnSpc>
                <a:defRPr/>
              </a:pPr>
              <a:r>
                <a:rPr lang="en-US" sz="1471" dirty="0">
                  <a:latin typeface="Segoe UI" panose="020B0502040204020203" pitchFamily="34" charset="0"/>
                  <a:cs typeface="Segoe UI" panose="020B0502040204020203" pitchFamily="34" charset="0"/>
                </a:rPr>
                <a:t>EVENTS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3859632" y="3511592"/>
              <a:ext cx="796037" cy="779309"/>
              <a:chOff x="10113425" y="2651210"/>
              <a:chExt cx="796150" cy="779420"/>
            </a:xfrm>
          </p:grpSpPr>
          <p:sp>
            <p:nvSpPr>
              <p:cNvPr id="83" name="Oval 82"/>
              <p:cNvSpPr/>
              <p:nvPr/>
            </p:nvSpPr>
            <p:spPr>
              <a:xfrm rot="5400000">
                <a:off x="10113425" y="2652588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endParaRPr lang="en-GB" sz="1324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0153" y="2651210"/>
                <a:ext cx="779422" cy="779420"/>
              </a:xfrm>
              <a:prstGeom prst="rect">
                <a:avLst/>
              </a:prstGeom>
            </p:spPr>
          </p:pic>
        </p:grpSp>
        <p:sp>
          <p:nvSpPr>
            <p:cNvPr id="85" name="Rounded Rectangle 353"/>
            <p:cNvSpPr/>
            <p:nvPr/>
          </p:nvSpPr>
          <p:spPr>
            <a:xfrm>
              <a:off x="4272404" y="1526349"/>
              <a:ext cx="1321917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72230">
                <a:defRPr/>
              </a:pPr>
              <a:r>
                <a:rPr lang="en-GB" sz="800" kern="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trendingAround</a:t>
              </a:r>
              <a:endParaRPr lang="en-GB" sz="865" kern="0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6" name="Title 1"/>
            <p:cNvSpPr txBox="1">
              <a:spLocks/>
            </p:cNvSpPr>
            <p:nvPr/>
          </p:nvSpPr>
          <p:spPr>
            <a:xfrm>
              <a:off x="1826493" y="5434704"/>
              <a:ext cx="1324182" cy="354380"/>
            </a:xfrm>
            <a:prstGeom prst="rect">
              <a:avLst/>
            </a:prstGeom>
          </p:spPr>
          <p:txBody>
            <a:bodyPr vert="horz" lIns="67222" tIns="33611" rIns="67222" bIns="33611" rtlCol="0" anchor="ctr" anchorCtr="0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672230">
                <a:lnSpc>
                  <a:spcPct val="150000"/>
                </a:lnSpc>
                <a:defRPr/>
              </a:pPr>
              <a:r>
                <a:rPr lang="en-US" sz="1471" dirty="0">
                  <a:latin typeface="Segoe UI" panose="020B0502040204020203" pitchFamily="34" charset="0"/>
                  <a:cs typeface="Segoe UI" panose="020B0502040204020203" pitchFamily="34" charset="0"/>
                </a:rPr>
                <a:t>GROUPS</a:t>
              </a:r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6305271" y="3942464"/>
              <a:ext cx="3360241" cy="2007292"/>
              <a:chOff x="6176332" y="3520337"/>
              <a:chExt cx="3427621" cy="2047542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6176332" y="3520337"/>
                <a:ext cx="2043614" cy="1668538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sp>
            <p:nvSpPr>
              <p:cNvPr id="89" name="Title 1"/>
              <p:cNvSpPr txBox="1">
                <a:spLocks/>
              </p:cNvSpPr>
              <p:nvPr/>
            </p:nvSpPr>
            <p:spPr>
              <a:xfrm>
                <a:off x="8658539" y="4715154"/>
                <a:ext cx="945414" cy="361486"/>
              </a:xfrm>
              <a:prstGeom prst="rect">
                <a:avLst/>
              </a:prstGeom>
            </p:spPr>
            <p:txBody>
              <a:bodyPr vert="horz" lIns="67222" tIns="33611" rIns="67222" bIns="3361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72230">
                  <a:lnSpc>
                    <a:spcPct val="150000"/>
                  </a:lnSpc>
                  <a:defRPr/>
                </a:pPr>
                <a:r>
                  <a:rPr lang="en-US" sz="147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TASKS</a:t>
                </a:r>
              </a:p>
            </p:txBody>
          </p:sp>
          <p:grpSp>
            <p:nvGrpSpPr>
              <p:cNvPr id="90" name="Group 89"/>
              <p:cNvGrpSpPr/>
              <p:nvPr/>
            </p:nvGrpSpPr>
            <p:grpSpPr>
              <a:xfrm>
                <a:off x="7944573" y="4774348"/>
                <a:ext cx="793531" cy="793531"/>
                <a:chOff x="7944573" y="4774348"/>
                <a:chExt cx="793531" cy="793531"/>
              </a:xfrm>
            </p:grpSpPr>
            <p:sp>
              <p:nvSpPr>
                <p:cNvPr id="91" name="Oval 90"/>
                <p:cNvSpPr/>
                <p:nvPr/>
              </p:nvSpPr>
              <p:spPr>
                <a:xfrm rot="5400000">
                  <a:off x="7944573" y="4774348"/>
                  <a:ext cx="793531" cy="7935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30">
                    <a:defRPr/>
                  </a:pPr>
                  <a:endParaRPr lang="en-GB" sz="1324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2" name="Freeform 18"/>
                <p:cNvSpPr>
                  <a:spLocks noEditPoints="1"/>
                </p:cNvSpPr>
                <p:nvPr/>
              </p:nvSpPr>
              <p:spPr bwMode="gray">
                <a:xfrm>
                  <a:off x="8157628" y="4942053"/>
                  <a:ext cx="412597" cy="436199"/>
                </a:xfrm>
                <a:custGeom>
                  <a:avLst/>
                  <a:gdLst>
                    <a:gd name="T0" fmla="*/ 129 w 246"/>
                    <a:gd name="T1" fmla="*/ 192 h 300"/>
                    <a:gd name="T2" fmla="*/ 43 w 246"/>
                    <a:gd name="T3" fmla="*/ 202 h 300"/>
                    <a:gd name="T4" fmla="*/ 129 w 246"/>
                    <a:gd name="T5" fmla="*/ 126 h 300"/>
                    <a:gd name="T6" fmla="*/ 43 w 246"/>
                    <a:gd name="T7" fmla="*/ 135 h 300"/>
                    <a:gd name="T8" fmla="*/ 129 w 246"/>
                    <a:gd name="T9" fmla="*/ 126 h 300"/>
                    <a:gd name="T10" fmla="*/ 215 w 246"/>
                    <a:gd name="T11" fmla="*/ 101 h 300"/>
                    <a:gd name="T12" fmla="*/ 219 w 246"/>
                    <a:gd name="T13" fmla="*/ 90 h 300"/>
                    <a:gd name="T14" fmla="*/ 208 w 246"/>
                    <a:gd name="T15" fmla="*/ 111 h 300"/>
                    <a:gd name="T16" fmla="*/ 43 w 246"/>
                    <a:gd name="T17" fmla="*/ 92 h 300"/>
                    <a:gd name="T18" fmla="*/ 117 w 246"/>
                    <a:gd name="T19" fmla="*/ 102 h 300"/>
                    <a:gd name="T20" fmla="*/ 43 w 246"/>
                    <a:gd name="T21" fmla="*/ 235 h 300"/>
                    <a:gd name="T22" fmla="*/ 117 w 246"/>
                    <a:gd name="T23" fmla="*/ 226 h 300"/>
                    <a:gd name="T24" fmla="*/ 43 w 246"/>
                    <a:gd name="T25" fmla="*/ 235 h 300"/>
                    <a:gd name="T26" fmla="*/ 11 w 246"/>
                    <a:gd name="T27" fmla="*/ 287 h 300"/>
                    <a:gd name="T28" fmla="*/ 35 w 246"/>
                    <a:gd name="T29" fmla="*/ 36 h 300"/>
                    <a:gd name="T30" fmla="*/ 0 w 246"/>
                    <a:gd name="T31" fmla="*/ 22 h 300"/>
                    <a:gd name="T32" fmla="*/ 219 w 246"/>
                    <a:gd name="T33" fmla="*/ 300 h 300"/>
                    <a:gd name="T34" fmla="*/ 208 w 246"/>
                    <a:gd name="T35" fmla="*/ 173 h 300"/>
                    <a:gd name="T36" fmla="*/ 117 w 246"/>
                    <a:gd name="T37" fmla="*/ 159 h 300"/>
                    <a:gd name="T38" fmla="*/ 43 w 246"/>
                    <a:gd name="T39" fmla="*/ 169 h 300"/>
                    <a:gd name="T40" fmla="*/ 117 w 246"/>
                    <a:gd name="T41" fmla="*/ 159 h 300"/>
                    <a:gd name="T42" fmla="*/ 57 w 246"/>
                    <a:gd name="T43" fmla="*/ 22 h 300"/>
                    <a:gd name="T44" fmla="*/ 86 w 246"/>
                    <a:gd name="T45" fmla="*/ 20 h 300"/>
                    <a:gd name="T46" fmla="*/ 110 w 246"/>
                    <a:gd name="T47" fmla="*/ 0 h 300"/>
                    <a:gd name="T48" fmla="*/ 133 w 246"/>
                    <a:gd name="T49" fmla="*/ 20 h 300"/>
                    <a:gd name="T50" fmla="*/ 162 w 246"/>
                    <a:gd name="T51" fmla="*/ 22 h 300"/>
                    <a:gd name="T52" fmla="*/ 179 w 246"/>
                    <a:gd name="T53" fmla="*/ 43 h 300"/>
                    <a:gd name="T54" fmla="*/ 41 w 246"/>
                    <a:gd name="T55" fmla="*/ 36 h 300"/>
                    <a:gd name="T56" fmla="*/ 110 w 246"/>
                    <a:gd name="T57" fmla="*/ 20 h 300"/>
                    <a:gd name="T58" fmla="*/ 110 w 246"/>
                    <a:gd name="T59" fmla="*/ 11 h 300"/>
                    <a:gd name="T60" fmla="*/ 190 w 246"/>
                    <a:gd name="T61" fmla="*/ 269 h 300"/>
                    <a:gd name="T62" fmla="*/ 29 w 246"/>
                    <a:gd name="T63" fmla="*/ 59 h 300"/>
                    <a:gd name="T64" fmla="*/ 190 w 246"/>
                    <a:gd name="T65" fmla="*/ 71 h 300"/>
                    <a:gd name="T66" fmla="*/ 200 w 246"/>
                    <a:gd name="T67" fmla="*/ 49 h 300"/>
                    <a:gd name="T68" fmla="*/ 19 w 246"/>
                    <a:gd name="T69" fmla="*/ 278 h 300"/>
                    <a:gd name="T70" fmla="*/ 200 w 246"/>
                    <a:gd name="T71" fmla="*/ 185 h 300"/>
                    <a:gd name="T72" fmla="*/ 190 w 246"/>
                    <a:gd name="T73" fmla="*/ 269 h 300"/>
                    <a:gd name="T74" fmla="*/ 190 w 246"/>
                    <a:gd name="T75" fmla="*/ 133 h 300"/>
                    <a:gd name="T76" fmla="*/ 200 w 246"/>
                    <a:gd name="T77" fmla="*/ 124 h 300"/>
                    <a:gd name="T78" fmla="*/ 215 w 246"/>
                    <a:gd name="T79" fmla="*/ 35 h 300"/>
                    <a:gd name="T80" fmla="*/ 219 w 246"/>
                    <a:gd name="T81" fmla="*/ 22 h 300"/>
                    <a:gd name="T82" fmla="*/ 184 w 246"/>
                    <a:gd name="T83" fmla="*/ 36 h 300"/>
                    <a:gd name="T84" fmla="*/ 208 w 246"/>
                    <a:gd name="T85" fmla="*/ 44 h 300"/>
                    <a:gd name="T86" fmla="*/ 246 w 246"/>
                    <a:gd name="T87" fmla="*/ 41 h 300"/>
                    <a:gd name="T88" fmla="*/ 155 w 246"/>
                    <a:gd name="T89" fmla="*/ 134 h 300"/>
                    <a:gd name="T90" fmla="*/ 156 w 246"/>
                    <a:gd name="T91" fmla="*/ 92 h 300"/>
                    <a:gd name="T92" fmla="*/ 218 w 246"/>
                    <a:gd name="T93" fmla="*/ 41 h 300"/>
                    <a:gd name="T94" fmla="*/ 246 w 246"/>
                    <a:gd name="T95" fmla="*/ 107 h 300"/>
                    <a:gd name="T96" fmla="*/ 155 w 246"/>
                    <a:gd name="T97" fmla="*/ 201 h 300"/>
                    <a:gd name="T98" fmla="*/ 156 w 246"/>
                    <a:gd name="T99" fmla="*/ 159 h 300"/>
                    <a:gd name="T100" fmla="*/ 218 w 246"/>
                    <a:gd name="T101" fmla="*/ 107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46" h="300">
                      <a:moveTo>
                        <a:pt x="43" y="192"/>
                      </a:moveTo>
                      <a:cubicBezTo>
                        <a:pt x="129" y="192"/>
                        <a:pt x="129" y="192"/>
                        <a:pt x="129" y="192"/>
                      </a:cubicBezTo>
                      <a:cubicBezTo>
                        <a:pt x="129" y="202"/>
                        <a:pt x="129" y="202"/>
                        <a:pt x="129" y="202"/>
                      </a:cubicBezTo>
                      <a:cubicBezTo>
                        <a:pt x="43" y="202"/>
                        <a:pt x="43" y="202"/>
                        <a:pt x="43" y="202"/>
                      </a:cubicBezTo>
                      <a:lnTo>
                        <a:pt x="43" y="192"/>
                      </a:lnTo>
                      <a:close/>
                      <a:moveTo>
                        <a:pt x="129" y="126"/>
                      </a:move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3" y="135"/>
                        <a:pt x="43" y="135"/>
                        <a:pt x="43" y="135"/>
                      </a:cubicBezTo>
                      <a:cubicBezTo>
                        <a:pt x="129" y="135"/>
                        <a:pt x="129" y="135"/>
                        <a:pt x="129" y="135"/>
                      </a:cubicBezTo>
                      <a:lnTo>
                        <a:pt x="129" y="126"/>
                      </a:lnTo>
                      <a:close/>
                      <a:moveTo>
                        <a:pt x="208" y="111"/>
                      </a:moveTo>
                      <a:cubicBezTo>
                        <a:pt x="215" y="101"/>
                        <a:pt x="215" y="101"/>
                        <a:pt x="215" y="101"/>
                      </a:cubicBezTo>
                      <a:cubicBezTo>
                        <a:pt x="219" y="101"/>
                        <a:pt x="219" y="101"/>
                        <a:pt x="219" y="101"/>
                      </a:cubicBezTo>
                      <a:cubicBezTo>
                        <a:pt x="219" y="90"/>
                        <a:pt x="219" y="90"/>
                        <a:pt x="219" y="90"/>
                      </a:cubicBezTo>
                      <a:cubicBezTo>
                        <a:pt x="208" y="106"/>
                        <a:pt x="208" y="106"/>
                        <a:pt x="208" y="106"/>
                      </a:cubicBezTo>
                      <a:lnTo>
                        <a:pt x="208" y="111"/>
                      </a:lnTo>
                      <a:close/>
                      <a:moveTo>
                        <a:pt x="117" y="92"/>
                      </a:moveTo>
                      <a:cubicBezTo>
                        <a:pt x="43" y="92"/>
                        <a:pt x="43" y="92"/>
                        <a:pt x="43" y="92"/>
                      </a:cubicBezTo>
                      <a:cubicBezTo>
                        <a:pt x="43" y="102"/>
                        <a:pt x="43" y="102"/>
                        <a:pt x="43" y="102"/>
                      </a:cubicBezTo>
                      <a:cubicBezTo>
                        <a:pt x="117" y="102"/>
                        <a:pt x="117" y="102"/>
                        <a:pt x="117" y="102"/>
                      </a:cubicBezTo>
                      <a:lnTo>
                        <a:pt x="117" y="92"/>
                      </a:lnTo>
                      <a:close/>
                      <a:moveTo>
                        <a:pt x="43" y="235"/>
                      </a:moveTo>
                      <a:cubicBezTo>
                        <a:pt x="117" y="235"/>
                        <a:pt x="117" y="235"/>
                        <a:pt x="117" y="235"/>
                      </a:cubicBezTo>
                      <a:cubicBezTo>
                        <a:pt x="117" y="226"/>
                        <a:pt x="117" y="226"/>
                        <a:pt x="117" y="226"/>
                      </a:cubicBezTo>
                      <a:cubicBezTo>
                        <a:pt x="43" y="226"/>
                        <a:pt x="43" y="226"/>
                        <a:pt x="43" y="226"/>
                      </a:cubicBezTo>
                      <a:lnTo>
                        <a:pt x="43" y="235"/>
                      </a:lnTo>
                      <a:close/>
                      <a:moveTo>
                        <a:pt x="208" y="287"/>
                      </a:moveTo>
                      <a:cubicBezTo>
                        <a:pt x="11" y="287"/>
                        <a:pt x="11" y="287"/>
                        <a:pt x="11" y="287"/>
                      </a:cubicBezTo>
                      <a:cubicBezTo>
                        <a:pt x="11" y="36"/>
                        <a:pt x="11" y="36"/>
                        <a:pt x="11" y="36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37" y="31"/>
                        <a:pt x="40" y="26"/>
                        <a:pt x="44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219" y="300"/>
                        <a:pt x="219" y="300"/>
                        <a:pt x="219" y="300"/>
                      </a:cubicBezTo>
                      <a:cubicBezTo>
                        <a:pt x="219" y="157"/>
                        <a:pt x="219" y="157"/>
                        <a:pt x="219" y="157"/>
                      </a:cubicBezTo>
                      <a:cubicBezTo>
                        <a:pt x="208" y="173"/>
                        <a:pt x="208" y="173"/>
                        <a:pt x="208" y="173"/>
                      </a:cubicBezTo>
                      <a:lnTo>
                        <a:pt x="208" y="287"/>
                      </a:lnTo>
                      <a:close/>
                      <a:moveTo>
                        <a:pt x="117" y="159"/>
                      </a:moveTo>
                      <a:cubicBezTo>
                        <a:pt x="43" y="159"/>
                        <a:pt x="43" y="159"/>
                        <a:pt x="43" y="159"/>
                      </a:cubicBezTo>
                      <a:cubicBezTo>
                        <a:pt x="43" y="169"/>
                        <a:pt x="43" y="169"/>
                        <a:pt x="43" y="169"/>
                      </a:cubicBezTo>
                      <a:cubicBezTo>
                        <a:pt x="117" y="169"/>
                        <a:pt x="117" y="169"/>
                        <a:pt x="117" y="169"/>
                      </a:cubicBezTo>
                      <a:lnTo>
                        <a:pt x="117" y="159"/>
                      </a:lnTo>
                      <a:close/>
                      <a:moveTo>
                        <a:pt x="41" y="36"/>
                      </a:moveTo>
                      <a:cubicBezTo>
                        <a:pt x="43" y="29"/>
                        <a:pt x="50" y="25"/>
                        <a:pt x="57" y="22"/>
                      </a:cubicBezTo>
                      <a:cubicBezTo>
                        <a:pt x="63" y="21"/>
                        <a:pt x="71" y="20"/>
                        <a:pt x="77" y="20"/>
                      </a:cubicBezTo>
                      <a:cubicBezTo>
                        <a:pt x="80" y="20"/>
                        <a:pt x="83" y="20"/>
                        <a:pt x="86" y="20"/>
                      </a:cubicBezTo>
                      <a:cubicBezTo>
                        <a:pt x="87" y="20"/>
                        <a:pt x="88" y="20"/>
                        <a:pt x="89" y="20"/>
                      </a:cubicBezTo>
                      <a:cubicBezTo>
                        <a:pt x="89" y="9"/>
                        <a:pt x="98" y="0"/>
                        <a:pt x="110" y="0"/>
                      </a:cubicBezTo>
                      <a:cubicBezTo>
                        <a:pt x="121" y="0"/>
                        <a:pt x="130" y="9"/>
                        <a:pt x="130" y="20"/>
                      </a:cubicBezTo>
                      <a:cubicBezTo>
                        <a:pt x="131" y="20"/>
                        <a:pt x="132" y="20"/>
                        <a:pt x="133" y="20"/>
                      </a:cubicBezTo>
                      <a:cubicBezTo>
                        <a:pt x="136" y="20"/>
                        <a:pt x="139" y="20"/>
                        <a:pt x="142" y="20"/>
                      </a:cubicBezTo>
                      <a:cubicBezTo>
                        <a:pt x="149" y="20"/>
                        <a:pt x="156" y="21"/>
                        <a:pt x="162" y="22"/>
                      </a:cubicBezTo>
                      <a:cubicBezTo>
                        <a:pt x="170" y="25"/>
                        <a:pt x="176" y="29"/>
                        <a:pt x="178" y="36"/>
                      </a:cubicBezTo>
                      <a:cubicBezTo>
                        <a:pt x="179" y="38"/>
                        <a:pt x="179" y="41"/>
                        <a:pt x="179" y="43"/>
                      </a:cubicBezTo>
                      <a:cubicBezTo>
                        <a:pt x="145" y="43"/>
                        <a:pt x="74" y="43"/>
                        <a:pt x="40" y="43"/>
                      </a:cubicBezTo>
                      <a:cubicBezTo>
                        <a:pt x="40" y="41"/>
                        <a:pt x="41" y="38"/>
                        <a:pt x="41" y="36"/>
                      </a:cubicBezTo>
                      <a:close/>
                      <a:moveTo>
                        <a:pt x="99" y="20"/>
                      </a:moveTo>
                      <a:cubicBezTo>
                        <a:pt x="103" y="20"/>
                        <a:pt x="106" y="20"/>
                        <a:pt x="110" y="20"/>
                      </a:cubicBezTo>
                      <a:cubicBezTo>
                        <a:pt x="113" y="20"/>
                        <a:pt x="116" y="20"/>
                        <a:pt x="120" y="20"/>
                      </a:cubicBezTo>
                      <a:cubicBezTo>
                        <a:pt x="119" y="15"/>
                        <a:pt x="115" y="11"/>
                        <a:pt x="110" y="11"/>
                      </a:cubicBezTo>
                      <a:cubicBezTo>
                        <a:pt x="104" y="11"/>
                        <a:pt x="100" y="15"/>
                        <a:pt x="99" y="20"/>
                      </a:cubicBezTo>
                      <a:close/>
                      <a:moveTo>
                        <a:pt x="190" y="269"/>
                      </a:moveTo>
                      <a:cubicBezTo>
                        <a:pt x="29" y="269"/>
                        <a:pt x="29" y="269"/>
                        <a:pt x="29" y="269"/>
                      </a:cubicBezTo>
                      <a:cubicBezTo>
                        <a:pt x="29" y="59"/>
                        <a:pt x="29" y="59"/>
                        <a:pt x="29" y="59"/>
                      </a:cubicBezTo>
                      <a:cubicBezTo>
                        <a:pt x="190" y="59"/>
                        <a:pt x="190" y="59"/>
                        <a:pt x="190" y="59"/>
                      </a:cubicBezTo>
                      <a:cubicBezTo>
                        <a:pt x="190" y="71"/>
                        <a:pt x="190" y="71"/>
                        <a:pt x="190" y="71"/>
                      </a:cubicBezTo>
                      <a:cubicBezTo>
                        <a:pt x="200" y="57"/>
                        <a:pt x="200" y="57"/>
                        <a:pt x="200" y="57"/>
                      </a:cubicBezTo>
                      <a:cubicBezTo>
                        <a:pt x="200" y="49"/>
                        <a:pt x="200" y="49"/>
                        <a:pt x="200" y="49"/>
                      </a:cubicBezTo>
                      <a:cubicBezTo>
                        <a:pt x="19" y="49"/>
                        <a:pt x="19" y="49"/>
                        <a:pt x="19" y="49"/>
                      </a:cubicBezTo>
                      <a:cubicBezTo>
                        <a:pt x="19" y="278"/>
                        <a:pt x="19" y="278"/>
                        <a:pt x="19" y="278"/>
                      </a:cubicBezTo>
                      <a:cubicBezTo>
                        <a:pt x="200" y="278"/>
                        <a:pt x="200" y="278"/>
                        <a:pt x="200" y="278"/>
                      </a:cubicBezTo>
                      <a:cubicBezTo>
                        <a:pt x="200" y="185"/>
                        <a:pt x="200" y="185"/>
                        <a:pt x="200" y="185"/>
                      </a:cubicBezTo>
                      <a:cubicBezTo>
                        <a:pt x="190" y="199"/>
                        <a:pt x="190" y="199"/>
                        <a:pt x="190" y="199"/>
                      </a:cubicBezTo>
                      <a:lnTo>
                        <a:pt x="190" y="269"/>
                      </a:lnTo>
                      <a:close/>
                      <a:moveTo>
                        <a:pt x="200" y="119"/>
                      </a:moveTo>
                      <a:cubicBezTo>
                        <a:pt x="190" y="133"/>
                        <a:pt x="190" y="133"/>
                        <a:pt x="190" y="133"/>
                      </a:cubicBezTo>
                      <a:cubicBezTo>
                        <a:pt x="190" y="138"/>
                        <a:pt x="190" y="138"/>
                        <a:pt x="190" y="138"/>
                      </a:cubicBezTo>
                      <a:cubicBezTo>
                        <a:pt x="200" y="124"/>
                        <a:pt x="200" y="124"/>
                        <a:pt x="200" y="124"/>
                      </a:cubicBezTo>
                      <a:lnTo>
                        <a:pt x="200" y="119"/>
                      </a:lnTo>
                      <a:close/>
                      <a:moveTo>
                        <a:pt x="215" y="35"/>
                      </a:moveTo>
                      <a:cubicBezTo>
                        <a:pt x="219" y="35"/>
                        <a:pt x="219" y="35"/>
                        <a:pt x="219" y="35"/>
                      </a:cubicBezTo>
                      <a:cubicBezTo>
                        <a:pt x="219" y="22"/>
                        <a:pt x="219" y="22"/>
                        <a:pt x="219" y="22"/>
                      </a:cubicBezTo>
                      <a:cubicBezTo>
                        <a:pt x="175" y="22"/>
                        <a:pt x="175" y="22"/>
                        <a:pt x="175" y="22"/>
                      </a:cubicBezTo>
                      <a:cubicBezTo>
                        <a:pt x="179" y="26"/>
                        <a:pt x="182" y="30"/>
                        <a:pt x="184" y="36"/>
                      </a:cubicBezTo>
                      <a:cubicBezTo>
                        <a:pt x="208" y="36"/>
                        <a:pt x="208" y="36"/>
                        <a:pt x="208" y="36"/>
                      </a:cubicBezTo>
                      <a:cubicBezTo>
                        <a:pt x="208" y="44"/>
                        <a:pt x="208" y="44"/>
                        <a:pt x="208" y="44"/>
                      </a:cubicBezTo>
                      <a:lnTo>
                        <a:pt x="215" y="35"/>
                      </a:lnTo>
                      <a:close/>
                      <a:moveTo>
                        <a:pt x="246" y="41"/>
                      </a:moveTo>
                      <a:cubicBezTo>
                        <a:pt x="182" y="134"/>
                        <a:pt x="182" y="134"/>
                        <a:pt x="182" y="134"/>
                      </a:cubicBezTo>
                      <a:cubicBezTo>
                        <a:pt x="155" y="134"/>
                        <a:pt x="155" y="134"/>
                        <a:pt x="155" y="134"/>
                      </a:cubicBezTo>
                      <a:cubicBezTo>
                        <a:pt x="129" y="92"/>
                        <a:pt x="129" y="92"/>
                        <a:pt x="129" y="92"/>
                      </a:cubicBezTo>
                      <a:cubicBezTo>
                        <a:pt x="156" y="92"/>
                        <a:pt x="156" y="92"/>
                        <a:pt x="156" y="92"/>
                      </a:cubicBezTo>
                      <a:cubicBezTo>
                        <a:pt x="169" y="113"/>
                        <a:pt x="169" y="113"/>
                        <a:pt x="169" y="113"/>
                      </a:cubicBezTo>
                      <a:cubicBezTo>
                        <a:pt x="218" y="41"/>
                        <a:pt x="218" y="41"/>
                        <a:pt x="218" y="41"/>
                      </a:cubicBezTo>
                      <a:lnTo>
                        <a:pt x="246" y="41"/>
                      </a:lnTo>
                      <a:close/>
                      <a:moveTo>
                        <a:pt x="246" y="107"/>
                      </a:moveTo>
                      <a:cubicBezTo>
                        <a:pt x="182" y="201"/>
                        <a:pt x="182" y="201"/>
                        <a:pt x="182" y="201"/>
                      </a:cubicBezTo>
                      <a:cubicBezTo>
                        <a:pt x="155" y="201"/>
                        <a:pt x="155" y="201"/>
                        <a:pt x="155" y="201"/>
                      </a:cubicBezTo>
                      <a:cubicBezTo>
                        <a:pt x="129" y="159"/>
                        <a:pt x="129" y="159"/>
                        <a:pt x="129" y="159"/>
                      </a:cubicBezTo>
                      <a:cubicBezTo>
                        <a:pt x="156" y="159"/>
                        <a:pt x="156" y="159"/>
                        <a:pt x="156" y="159"/>
                      </a:cubicBezTo>
                      <a:cubicBezTo>
                        <a:pt x="169" y="180"/>
                        <a:pt x="169" y="180"/>
                        <a:pt x="169" y="180"/>
                      </a:cubicBezTo>
                      <a:cubicBezTo>
                        <a:pt x="218" y="107"/>
                        <a:pt x="218" y="107"/>
                        <a:pt x="218" y="107"/>
                      </a:cubicBezTo>
                      <a:lnTo>
                        <a:pt x="246" y="107"/>
                      </a:lnTo>
                      <a:close/>
                    </a:path>
                  </a:pathLst>
                </a:custGeom>
                <a:solidFill>
                  <a:srgbClr val="2172B9"/>
                </a:solidFill>
                <a:ln>
                  <a:noFill/>
                </a:ln>
              </p:spPr>
              <p:txBody>
                <a:bodyPr vert="horz" wrap="square" lIns="79080" tIns="39541" rIns="79080" bIns="3954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78597">
                    <a:defRPr/>
                  </a:pPr>
                  <a:endParaRPr lang="en-US" sz="961" kern="0">
                    <a:solidFill>
                      <a:srgbClr val="D83B01"/>
                    </a:solidFill>
                    <a:latin typeface="Segoe UI Semilight"/>
                    <a:ea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93" name="Group 92"/>
            <p:cNvGrpSpPr/>
            <p:nvPr/>
          </p:nvGrpSpPr>
          <p:grpSpPr>
            <a:xfrm>
              <a:off x="6292106" y="3921606"/>
              <a:ext cx="3516104" cy="2666618"/>
              <a:chOff x="6162902" y="3499060"/>
              <a:chExt cx="3586609" cy="2720089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 flipH="1" flipV="1">
                <a:off x="6162902" y="3499060"/>
                <a:ext cx="1458219" cy="2284202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7621121" y="5783262"/>
                <a:ext cx="1601083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sp>
            <p:nvSpPr>
              <p:cNvPr id="96" name="Title 1"/>
              <p:cNvSpPr txBox="1">
                <a:spLocks/>
              </p:cNvSpPr>
              <p:nvPr/>
            </p:nvSpPr>
            <p:spPr>
              <a:xfrm>
                <a:off x="7983576" y="5857663"/>
                <a:ext cx="1036912" cy="361486"/>
              </a:xfrm>
              <a:prstGeom prst="rect">
                <a:avLst/>
              </a:prstGeom>
            </p:spPr>
            <p:txBody>
              <a:bodyPr vert="horz" lIns="67222" tIns="33611" rIns="67222" bIns="3361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72230">
                  <a:lnSpc>
                    <a:spcPct val="150000"/>
                  </a:lnSpc>
                  <a:defRPr/>
                </a:pPr>
                <a:r>
                  <a:rPr lang="en-US" sz="147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NOTES</a:t>
                </a: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8955980" y="5419805"/>
                <a:ext cx="793531" cy="793531"/>
                <a:chOff x="8955980" y="5419805"/>
                <a:chExt cx="793531" cy="793531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8955980" y="5419805"/>
                  <a:ext cx="793531" cy="7935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30">
                    <a:defRPr/>
                  </a:pPr>
                  <a:endParaRPr lang="en-GB" sz="1324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99" name="Picture 98"/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145054" y="5574931"/>
                  <a:ext cx="470045" cy="47004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" name="Group 99"/>
            <p:cNvGrpSpPr/>
            <p:nvPr/>
          </p:nvGrpSpPr>
          <p:grpSpPr>
            <a:xfrm>
              <a:off x="441140" y="4717573"/>
              <a:ext cx="2372376" cy="1903411"/>
              <a:chOff x="194613" y="4310988"/>
              <a:chExt cx="2419947" cy="1941578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flipH="1">
                <a:off x="1053360" y="4310988"/>
                <a:ext cx="1561200" cy="1158129"/>
              </a:xfrm>
              <a:prstGeom prst="line">
                <a:avLst/>
              </a:prstGeom>
              <a:noFill/>
              <a:ln w="38100" cap="flat" cmpd="sng" algn="ctr">
                <a:solidFill>
                  <a:srgbClr val="0072C6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2" name="Title 1"/>
              <p:cNvSpPr txBox="1">
                <a:spLocks/>
              </p:cNvSpPr>
              <p:nvPr/>
            </p:nvSpPr>
            <p:spPr>
              <a:xfrm>
                <a:off x="194613" y="5891080"/>
                <a:ext cx="1036912" cy="361486"/>
              </a:xfrm>
              <a:prstGeom prst="rect">
                <a:avLst/>
              </a:prstGeom>
            </p:spPr>
            <p:txBody>
              <a:bodyPr vert="horz" lIns="67222" tIns="33611" rIns="67222" bIns="3361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72230">
                  <a:lnSpc>
                    <a:spcPct val="150000"/>
                  </a:lnSpc>
                  <a:defRPr/>
                </a:pPr>
                <a:r>
                  <a:rPr lang="en-US" sz="147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NOTES</a:t>
                </a:r>
              </a:p>
            </p:txBody>
          </p:sp>
          <p:grpSp>
            <p:nvGrpSpPr>
              <p:cNvPr id="103" name="Group 102"/>
              <p:cNvGrpSpPr/>
              <p:nvPr/>
            </p:nvGrpSpPr>
            <p:grpSpPr>
              <a:xfrm>
                <a:off x="519369" y="5047253"/>
                <a:ext cx="793531" cy="793531"/>
                <a:chOff x="519369" y="5047253"/>
                <a:chExt cx="793531" cy="793531"/>
              </a:xfrm>
            </p:grpSpPr>
            <p:sp>
              <p:nvSpPr>
                <p:cNvPr id="104" name="Oval 103"/>
                <p:cNvSpPr/>
                <p:nvPr/>
              </p:nvSpPr>
              <p:spPr>
                <a:xfrm rot="5400000">
                  <a:off x="519369" y="5047253"/>
                  <a:ext cx="793531" cy="7935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30">
                    <a:defRPr/>
                  </a:pPr>
                  <a:endParaRPr lang="en-GB" sz="1324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pic>
              <p:nvPicPr>
                <p:cNvPr id="105" name="Picture 104"/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265" y="5173662"/>
                  <a:ext cx="521013" cy="521013"/>
                </a:xfrm>
                <a:prstGeom prst="rect">
                  <a:avLst/>
                </a:prstGeom>
              </p:spPr>
            </p:pic>
          </p:grpSp>
        </p:grpSp>
        <p:sp>
          <p:nvSpPr>
            <p:cNvPr id="106" name="Rounded Rectangle 371"/>
            <p:cNvSpPr/>
            <p:nvPr/>
          </p:nvSpPr>
          <p:spPr>
            <a:xfrm>
              <a:off x="9580258" y="3735373"/>
              <a:ext cx="1024111" cy="256846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72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72230">
                <a:defRPr/>
              </a:pPr>
              <a:r>
                <a:rPr lang="en-GB" sz="800" kern="0" dirty="0">
                  <a:solidFill>
                    <a:srgbClr val="0072C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modifiedBy</a:t>
              </a:r>
              <a:endParaRPr lang="en-GB" sz="865" kern="0" dirty="0">
                <a:solidFill>
                  <a:srgbClr val="0072C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5216744" y="2738856"/>
              <a:ext cx="2168135" cy="2174757"/>
              <a:chOff x="266954" y="2436606"/>
              <a:chExt cx="2211611" cy="2218365"/>
            </a:xfrm>
          </p:grpSpPr>
          <p:sp>
            <p:nvSpPr>
              <p:cNvPr id="108" name="Title 1"/>
              <p:cNvSpPr txBox="1">
                <a:spLocks/>
              </p:cNvSpPr>
              <p:nvPr/>
            </p:nvSpPr>
            <p:spPr>
              <a:xfrm>
                <a:off x="266954" y="2436606"/>
                <a:ext cx="2211611" cy="361486"/>
              </a:xfrm>
              <a:prstGeom prst="rect">
                <a:avLst/>
              </a:prstGeom>
            </p:spPr>
            <p:txBody>
              <a:bodyPr vert="horz" lIns="67222" tIns="33611" rIns="67222" bIns="33611" rtlCol="0" anchor="ctr" anchorCtr="0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defTabSz="672230">
                  <a:lnSpc>
                    <a:spcPct val="150000"/>
                  </a:lnSpc>
                  <a:defRPr/>
                </a:pPr>
                <a:r>
                  <a:rPr lang="en-US" sz="147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USER</a:t>
                </a:r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649844" y="2568614"/>
                <a:ext cx="1464350" cy="2086357"/>
                <a:chOff x="636295" y="2518478"/>
                <a:chExt cx="1435768" cy="2045634"/>
              </a:xfrm>
            </p:grpSpPr>
            <p:sp>
              <p:nvSpPr>
                <p:cNvPr id="110" name="Oval 109"/>
                <p:cNvSpPr/>
                <p:nvPr/>
              </p:nvSpPr>
              <p:spPr>
                <a:xfrm>
                  <a:off x="636295" y="2815390"/>
                  <a:ext cx="1435768" cy="1435768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8575" cap="flat" cmpd="sng" algn="ctr">
                  <a:solidFill>
                    <a:srgbClr val="4472C4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72230">
                    <a:defRPr/>
                  </a:pPr>
                  <a:endParaRPr lang="en-GB" sz="1324" kern="0">
                    <a:solidFill>
                      <a:srgbClr val="D83B01"/>
                    </a:solidFill>
                    <a:latin typeface="Calibri" panose="020F0502020204030204"/>
                  </a:endParaRPr>
                </a:p>
              </p:txBody>
            </p:sp>
            <p:graphicFrame>
              <p:nvGraphicFramePr>
                <p:cNvPr id="111" name="Diagram 110"/>
                <p:cNvGraphicFramePr/>
                <p:nvPr>
                  <p:extLst/>
                </p:nvPr>
              </p:nvGraphicFramePr>
              <p:xfrm>
                <a:off x="665927" y="2518478"/>
                <a:ext cx="1364746" cy="204563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5" r:lo="rId26" r:qs="rId27" r:cs="rId28"/>
                </a:graphicData>
              </a:graphic>
            </p:graphicFrame>
          </p:grpSp>
        </p:grpSp>
        <p:grpSp>
          <p:nvGrpSpPr>
            <p:cNvPr id="112" name="Group 111"/>
            <p:cNvGrpSpPr/>
            <p:nvPr/>
          </p:nvGrpSpPr>
          <p:grpSpPr>
            <a:xfrm>
              <a:off x="9361081" y="2720994"/>
              <a:ext cx="1079847" cy="777932"/>
              <a:chOff x="7408118" y="3567362"/>
              <a:chExt cx="1080000" cy="778042"/>
            </a:xfrm>
          </p:grpSpPr>
          <p:sp>
            <p:nvSpPr>
              <p:cNvPr id="113" name="Oval 112"/>
              <p:cNvSpPr/>
              <p:nvPr/>
            </p:nvSpPr>
            <p:spPr>
              <a:xfrm>
                <a:off x="7559471" y="3567362"/>
                <a:ext cx="778042" cy="778042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endParaRPr lang="en-GB" sz="1324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14" name="Diagram 113"/>
              <p:cNvGraphicFramePr/>
              <p:nvPr>
                <p:extLst/>
              </p:nvPr>
            </p:nvGraphicFramePr>
            <p:xfrm>
              <a:off x="7408118" y="3593698"/>
              <a:ext cx="1080000" cy="7200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0" r:lo="rId31" r:qs="rId32" r:cs="rId33"/>
              </a:graphicData>
            </a:graphic>
          </p:graphicFrame>
        </p:grpSp>
        <p:grpSp>
          <p:nvGrpSpPr>
            <p:cNvPr id="115" name="Group 114"/>
            <p:cNvGrpSpPr/>
            <p:nvPr/>
          </p:nvGrpSpPr>
          <p:grpSpPr>
            <a:xfrm>
              <a:off x="2014795" y="3711168"/>
              <a:ext cx="1435564" cy="2045344"/>
              <a:chOff x="636295" y="2518478"/>
              <a:chExt cx="1435768" cy="2045634"/>
            </a:xfrm>
          </p:grpSpPr>
          <p:sp>
            <p:nvSpPr>
              <p:cNvPr id="116" name="Oval 115"/>
              <p:cNvSpPr/>
              <p:nvPr/>
            </p:nvSpPr>
            <p:spPr>
              <a:xfrm>
                <a:off x="636295" y="2815390"/>
                <a:ext cx="1435768" cy="1435768"/>
              </a:xfrm>
              <a:prstGeom prst="ellipse">
                <a:avLst/>
              </a:prstGeom>
              <a:solidFill>
                <a:sysClr val="window" lastClr="FFFFFF"/>
              </a:solidFill>
              <a:ln w="28575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72230">
                  <a:defRPr/>
                </a:pPr>
                <a:endParaRPr lang="en-GB" sz="1324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aphicFrame>
            <p:nvGraphicFramePr>
              <p:cNvPr id="117" name="Diagram 116"/>
              <p:cNvGraphicFramePr/>
              <p:nvPr>
                <p:extLst>
                  <p:ext uri="{D42A27DB-BD31-4B8C-83A1-F6EECF244321}">
                    <p14:modId xmlns:p14="http://schemas.microsoft.com/office/powerpoint/2010/main" val="2397567463"/>
                  </p:ext>
                </p:extLst>
              </p:nvPr>
            </p:nvGraphicFramePr>
            <p:xfrm>
              <a:off x="665927" y="2518478"/>
              <a:ext cx="1364746" cy="204563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5" r:lo="rId36" r:qs="rId37" r:cs="rId38"/>
              </a:graphicData>
            </a:graphic>
          </p:graphicFrame>
        </p:grpSp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40">
              <a:clrChange>
                <a:clrFrom>
                  <a:srgbClr val="0072C6"/>
                </a:clrFrom>
                <a:clrTo>
                  <a:srgbClr val="0072C6">
                    <a:alpha val="0"/>
                  </a:srgbClr>
                </a:clrTo>
              </a:clrChange>
              <a:duotone>
                <a:prstClr val="black"/>
                <a:srgbClr val="00317B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6111" y="2875235"/>
              <a:ext cx="567211" cy="567211"/>
            </a:xfrm>
            <a:prstGeom prst="rect">
              <a:avLst/>
            </a:prstGeom>
          </p:spPr>
        </p:pic>
        <p:pic>
          <p:nvPicPr>
            <p:cNvPr id="119" name="Picture 118" descr="User"/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5660766" y="3219001"/>
              <a:ext cx="1322771" cy="1322771"/>
            </a:xfrm>
            <a:prstGeom prst="flowChartConnector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4152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326"/>
            <a:ext cx="8229600" cy="673224"/>
          </a:xfrm>
        </p:spPr>
        <p:txBody>
          <a:bodyPr/>
          <a:lstStyle/>
          <a:p>
            <a:r>
              <a:rPr lang="en-GB" dirty="0"/>
              <a:t>Microsoft Intune in Azure</a:t>
            </a:r>
          </a:p>
        </p:txBody>
      </p:sp>
      <p:sp>
        <p:nvSpPr>
          <p:cNvPr id="43" name="Rectangle: Rounded Corners 42"/>
          <p:cNvSpPr/>
          <p:nvPr/>
        </p:nvSpPr>
        <p:spPr>
          <a:xfrm>
            <a:off x="2054916" y="940825"/>
            <a:ext cx="4965356" cy="1026055"/>
          </a:xfrm>
          <a:prstGeom prst="roundRect">
            <a:avLst/>
          </a:prstGeom>
          <a:solidFill>
            <a:srgbClr val="0072C6"/>
          </a:solidFill>
          <a:ln w="12700" cap="flat" cmpd="sng" algn="ctr">
            <a:solidFill>
              <a:srgbClr val="0072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672358">
              <a:defRPr/>
            </a:pPr>
            <a:endParaRPr lang="en-US" sz="1324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: Rounded Corners 43"/>
          <p:cNvSpPr/>
          <p:nvPr/>
        </p:nvSpPr>
        <p:spPr>
          <a:xfrm>
            <a:off x="4313203" y="1072203"/>
            <a:ext cx="1120531" cy="758006"/>
          </a:xfrm>
          <a:prstGeom prst="roundRect">
            <a:avLst/>
          </a:prstGeom>
          <a:solidFill>
            <a:srgbClr val="0051A2"/>
          </a:solidFill>
          <a:ln w="12700" cap="flat" cmpd="sng" algn="ctr">
            <a:solidFill>
              <a:srgbClr val="00569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r>
              <a:rPr lang="en-US" sz="1176" kern="0">
                <a:solidFill>
                  <a:prstClr val="white"/>
                </a:solidFill>
                <a:latin typeface="Segoe UI Light"/>
              </a:rPr>
              <a:t>Manage Apps</a:t>
            </a:r>
          </a:p>
        </p:txBody>
      </p:sp>
      <p:sp>
        <p:nvSpPr>
          <p:cNvPr id="46" name="Rectangle: Rounded Corners 45"/>
          <p:cNvSpPr/>
          <p:nvPr/>
        </p:nvSpPr>
        <p:spPr>
          <a:xfrm>
            <a:off x="2959668" y="1074849"/>
            <a:ext cx="1120531" cy="758006"/>
          </a:xfrm>
          <a:prstGeom prst="roundRect">
            <a:avLst/>
          </a:prstGeom>
          <a:solidFill>
            <a:srgbClr val="0051A2"/>
          </a:solidFill>
          <a:ln w="12700" cap="flat" cmpd="sng" algn="ctr">
            <a:solidFill>
              <a:srgbClr val="0072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r>
              <a:rPr lang="en-US" sz="1176" kern="0">
                <a:solidFill>
                  <a:prstClr val="white"/>
                </a:solidFill>
                <a:latin typeface="Segoe UI Light"/>
              </a:rPr>
              <a:t>Device Compliance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166399" y="989871"/>
            <a:ext cx="829997" cy="959618"/>
            <a:chOff x="805617" y="1700064"/>
            <a:chExt cx="1128854" cy="1305148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885" y="1700064"/>
              <a:ext cx="1055560" cy="105556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805617" y="2506076"/>
              <a:ext cx="1128854" cy="499136"/>
            </a:xfrm>
            <a:prstGeom prst="rect">
              <a:avLst/>
            </a:prstGeom>
            <a:noFill/>
          </p:spPr>
          <p:txBody>
            <a:bodyPr wrap="none" lIns="137141" tIns="109713" rIns="137141" bIns="109713" rtlCol="0">
              <a:spAutoFit/>
            </a:bodyPr>
            <a:lstStyle/>
            <a:p>
              <a:pPr defTabSz="699494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GB" sz="1050">
                  <a:solidFill>
                    <a:srgbClr val="FFFFFF"/>
                  </a:solidFill>
                  <a:latin typeface="Segoe UI Light"/>
                </a:rPr>
                <a:t>Intune UX</a:t>
              </a:r>
            </a:p>
          </p:txBody>
        </p:sp>
      </p:grpSp>
      <p:sp>
        <p:nvSpPr>
          <p:cNvPr id="56" name="Rectangle 55"/>
          <p:cNvSpPr/>
          <p:nvPr/>
        </p:nvSpPr>
        <p:spPr bwMode="auto">
          <a:xfrm>
            <a:off x="2054914" y="3464032"/>
            <a:ext cx="4965357" cy="1196798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1765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103044" y="3489456"/>
            <a:ext cx="776107" cy="1150109"/>
            <a:chOff x="796043" y="4625722"/>
            <a:chExt cx="1055560" cy="1564228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43" y="4625722"/>
              <a:ext cx="1055560" cy="1055560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859796" y="5405818"/>
              <a:ext cx="913014" cy="784132"/>
            </a:xfrm>
            <a:prstGeom prst="rect">
              <a:avLst/>
            </a:prstGeom>
            <a:noFill/>
          </p:spPr>
          <p:txBody>
            <a:bodyPr wrap="none" lIns="137141" tIns="109713" rIns="137141" bIns="109713" rtlCol="0">
              <a:spAutoFit/>
            </a:bodyPr>
            <a:lstStyle/>
            <a:p>
              <a:pPr defTabSz="699494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GB" sz="1050">
                  <a:solidFill>
                    <a:srgbClr val="FFFFFF"/>
                  </a:solidFill>
                  <a:latin typeface="Segoe UI Light"/>
                </a:rPr>
                <a:t>Intune</a:t>
              </a:r>
            </a:p>
            <a:p>
              <a:pPr defTabSz="699494">
                <a:lnSpc>
                  <a:spcPct val="90000"/>
                </a:lnSpc>
                <a:spcAft>
                  <a:spcPts val="450"/>
                </a:spcAft>
                <a:defRPr/>
              </a:pPr>
              <a:r>
                <a:rPr lang="en-GB" sz="1050">
                  <a:solidFill>
                    <a:srgbClr val="FFFFFF"/>
                  </a:solidFill>
                  <a:latin typeface="Segoe UI Light"/>
                </a:rPr>
                <a:t>Service</a:t>
              </a:r>
            </a:p>
          </p:txBody>
        </p:sp>
      </p:grpSp>
      <p:sp>
        <p:nvSpPr>
          <p:cNvPr id="61" name="Rectangle 60"/>
          <p:cNvSpPr/>
          <p:nvPr/>
        </p:nvSpPr>
        <p:spPr bwMode="auto">
          <a:xfrm>
            <a:off x="2054916" y="2469528"/>
            <a:ext cx="4965356" cy="364157"/>
          </a:xfrm>
          <a:prstGeom prst="rect">
            <a:avLst/>
          </a:prstGeom>
          <a:solidFill>
            <a:srgbClr val="002050">
              <a:lumMod val="90000"/>
              <a:lumOff val="1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rPr>
              <a:t>Microsoft Graph API https://graph.microsoft.com</a:t>
            </a:r>
          </a:p>
        </p:txBody>
      </p:sp>
      <p:sp>
        <p:nvSpPr>
          <p:cNvPr id="63" name="Arrow: Down 62"/>
          <p:cNvSpPr/>
          <p:nvPr/>
        </p:nvSpPr>
        <p:spPr>
          <a:xfrm>
            <a:off x="4714950" y="1835439"/>
            <a:ext cx="303202" cy="635639"/>
          </a:xfrm>
          <a:prstGeom prst="downArrow">
            <a:avLst/>
          </a:prstGeom>
          <a:solidFill>
            <a:srgbClr val="FFFFFF">
              <a:lumMod val="6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endParaRPr lang="en-US" sz="1324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4" name="Arrow: Down 63"/>
          <p:cNvSpPr/>
          <p:nvPr/>
        </p:nvSpPr>
        <p:spPr>
          <a:xfrm>
            <a:off x="4714950" y="2830970"/>
            <a:ext cx="303202" cy="834007"/>
          </a:xfrm>
          <a:prstGeom prst="downArrow">
            <a:avLst/>
          </a:prstGeom>
          <a:solidFill>
            <a:srgbClr val="00317B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endParaRPr lang="en-US" sz="1324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Arrow: Down 64"/>
          <p:cNvSpPr/>
          <p:nvPr/>
        </p:nvSpPr>
        <p:spPr>
          <a:xfrm>
            <a:off x="3368332" y="1830209"/>
            <a:ext cx="303202" cy="635639"/>
          </a:xfrm>
          <a:prstGeom prst="downArrow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endParaRPr lang="en-US" sz="1324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: Rounded Corners 65"/>
          <p:cNvSpPr/>
          <p:nvPr/>
        </p:nvSpPr>
        <p:spPr>
          <a:xfrm>
            <a:off x="2959668" y="3672384"/>
            <a:ext cx="1120531" cy="758006"/>
          </a:xfrm>
          <a:prstGeom prst="roundRect">
            <a:avLst/>
          </a:prstGeom>
          <a:solidFill>
            <a:srgbClr val="0051A2"/>
          </a:solidFill>
          <a:ln w="12700" cap="flat" cmpd="sng" algn="ctr">
            <a:solidFill>
              <a:srgbClr val="0072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r>
              <a:rPr lang="en-US" sz="1176" kern="0">
                <a:solidFill>
                  <a:prstClr val="white"/>
                </a:solidFill>
                <a:latin typeface="Segoe UI Light"/>
              </a:rPr>
              <a:t>Policy Provider</a:t>
            </a:r>
          </a:p>
        </p:txBody>
      </p:sp>
      <p:sp>
        <p:nvSpPr>
          <p:cNvPr id="67" name="Arrow: Down 66"/>
          <p:cNvSpPr/>
          <p:nvPr/>
        </p:nvSpPr>
        <p:spPr>
          <a:xfrm>
            <a:off x="3368332" y="2831775"/>
            <a:ext cx="303202" cy="830388"/>
          </a:xfrm>
          <a:prstGeom prst="downArrow">
            <a:avLst/>
          </a:prstGeom>
          <a:solidFill>
            <a:srgbClr val="00317B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endParaRPr lang="en-US" sz="1324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: Rounded Corners 67"/>
          <p:cNvSpPr/>
          <p:nvPr/>
        </p:nvSpPr>
        <p:spPr>
          <a:xfrm>
            <a:off x="4306286" y="3672384"/>
            <a:ext cx="1120531" cy="758006"/>
          </a:xfrm>
          <a:prstGeom prst="roundRect">
            <a:avLst/>
          </a:prstGeom>
          <a:solidFill>
            <a:srgbClr val="0051A2"/>
          </a:solidFill>
          <a:ln w="12700" cap="flat" cmpd="sng" algn="ctr">
            <a:solidFill>
              <a:srgbClr val="0072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r>
              <a:rPr lang="en-US" sz="1176" kern="0">
                <a:solidFill>
                  <a:prstClr val="white"/>
                </a:solidFill>
                <a:latin typeface="Segoe UI Light"/>
              </a:rPr>
              <a:t>App Provider</a:t>
            </a:r>
          </a:p>
        </p:txBody>
      </p:sp>
      <p:sp>
        <p:nvSpPr>
          <p:cNvPr id="69" name="Rectangle: Rounded Corners 68"/>
          <p:cNvSpPr/>
          <p:nvPr/>
        </p:nvSpPr>
        <p:spPr>
          <a:xfrm>
            <a:off x="4418339" y="3784437"/>
            <a:ext cx="1120531" cy="758006"/>
          </a:xfrm>
          <a:prstGeom prst="roundRect">
            <a:avLst/>
          </a:prstGeom>
          <a:solidFill>
            <a:srgbClr val="0051A2"/>
          </a:solidFill>
          <a:ln w="12700" cap="flat" cmpd="sng" algn="ctr">
            <a:solidFill>
              <a:srgbClr val="0072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r>
              <a:rPr lang="en-US" sz="1176" kern="0">
                <a:solidFill>
                  <a:prstClr val="white"/>
                </a:solidFill>
                <a:latin typeface="Segoe UI Light"/>
              </a:rPr>
              <a:t>App Provider</a:t>
            </a:r>
          </a:p>
        </p:txBody>
      </p:sp>
      <p:sp>
        <p:nvSpPr>
          <p:cNvPr id="70" name="Rectangle: Rounded Corners 69"/>
          <p:cNvSpPr/>
          <p:nvPr/>
        </p:nvSpPr>
        <p:spPr>
          <a:xfrm>
            <a:off x="3071721" y="3784437"/>
            <a:ext cx="1120531" cy="758006"/>
          </a:xfrm>
          <a:prstGeom prst="roundRect">
            <a:avLst/>
          </a:prstGeom>
          <a:solidFill>
            <a:srgbClr val="0051A2"/>
          </a:solidFill>
          <a:ln w="12700" cap="flat" cmpd="sng" algn="ctr">
            <a:solidFill>
              <a:srgbClr val="0072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r>
              <a:rPr lang="en-US" sz="1176" kern="0">
                <a:solidFill>
                  <a:prstClr val="white"/>
                </a:solidFill>
                <a:latin typeface="Segoe UI Light"/>
              </a:rPr>
              <a:t>Policy Provider</a:t>
            </a:r>
          </a:p>
        </p:txBody>
      </p:sp>
      <p:sp>
        <p:nvSpPr>
          <p:cNvPr id="71" name="Rectangle: Rounded Corners 70"/>
          <p:cNvSpPr/>
          <p:nvPr/>
        </p:nvSpPr>
        <p:spPr>
          <a:xfrm>
            <a:off x="5666737" y="1069449"/>
            <a:ext cx="1120531" cy="758006"/>
          </a:xfrm>
          <a:prstGeom prst="roundRect">
            <a:avLst/>
          </a:prstGeom>
          <a:solidFill>
            <a:srgbClr val="0051A2"/>
          </a:solidFill>
          <a:ln w="12700" cap="flat" cmpd="sng" algn="ctr">
            <a:solidFill>
              <a:srgbClr val="00569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r>
              <a:rPr lang="en-US" sz="1176" kern="0" dirty="0">
                <a:solidFill>
                  <a:prstClr val="white"/>
                </a:solidFill>
                <a:latin typeface="Segoe UI Light"/>
              </a:rPr>
              <a:t>More...</a:t>
            </a:r>
          </a:p>
        </p:txBody>
      </p:sp>
      <p:sp>
        <p:nvSpPr>
          <p:cNvPr id="74" name="Arrow: Down 73"/>
          <p:cNvSpPr/>
          <p:nvPr/>
        </p:nvSpPr>
        <p:spPr>
          <a:xfrm>
            <a:off x="6060560" y="1835439"/>
            <a:ext cx="303202" cy="635639"/>
          </a:xfrm>
          <a:prstGeom prst="downArrow">
            <a:avLst/>
          </a:prstGeom>
          <a:solidFill>
            <a:srgbClr val="FFFFFF">
              <a:lumMod val="6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endParaRPr lang="en-US" sz="1324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6DFA1F3-9830-45D0-BCC6-7A7BB9910DB0}"/>
              </a:ext>
            </a:extLst>
          </p:cNvPr>
          <p:cNvSpPr/>
          <p:nvPr/>
        </p:nvSpPr>
        <p:spPr>
          <a:xfrm>
            <a:off x="5648456" y="3672384"/>
            <a:ext cx="1120531" cy="758006"/>
          </a:xfrm>
          <a:prstGeom prst="roundRect">
            <a:avLst/>
          </a:prstGeom>
          <a:solidFill>
            <a:srgbClr val="0051A2"/>
          </a:solidFill>
          <a:ln w="12700" cap="flat" cmpd="sng" algn="ctr">
            <a:solidFill>
              <a:srgbClr val="0072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r>
              <a:rPr lang="en-US" sz="1176" kern="0">
                <a:solidFill>
                  <a:prstClr val="white"/>
                </a:solidFill>
                <a:latin typeface="Segoe UI Light"/>
              </a:rPr>
              <a:t>App Provider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F5432CAB-3B9D-4F8B-9A3F-A527CFF8EF76}"/>
              </a:ext>
            </a:extLst>
          </p:cNvPr>
          <p:cNvSpPr/>
          <p:nvPr/>
        </p:nvSpPr>
        <p:spPr>
          <a:xfrm>
            <a:off x="5760509" y="3784437"/>
            <a:ext cx="1120531" cy="758006"/>
          </a:xfrm>
          <a:prstGeom prst="roundRect">
            <a:avLst/>
          </a:prstGeom>
          <a:solidFill>
            <a:srgbClr val="0051A2"/>
          </a:solidFill>
          <a:ln w="12700" cap="flat" cmpd="sng" algn="ctr">
            <a:solidFill>
              <a:srgbClr val="0072C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r>
              <a:rPr lang="en-US" sz="1176" kern="0" dirty="0">
                <a:solidFill>
                  <a:prstClr val="white"/>
                </a:solidFill>
                <a:latin typeface="Segoe UI Light"/>
              </a:rPr>
              <a:t>More…</a:t>
            </a:r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754D0E8B-7C1B-4D46-9945-6FCD897C1748}"/>
              </a:ext>
            </a:extLst>
          </p:cNvPr>
          <p:cNvSpPr/>
          <p:nvPr/>
        </p:nvSpPr>
        <p:spPr>
          <a:xfrm>
            <a:off x="6075401" y="2828156"/>
            <a:ext cx="303202" cy="834007"/>
          </a:xfrm>
          <a:prstGeom prst="downArrow">
            <a:avLst/>
          </a:prstGeom>
          <a:solidFill>
            <a:srgbClr val="00317B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72358">
              <a:defRPr/>
            </a:pPr>
            <a:endParaRPr lang="en-US" sz="1324" kern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8212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4" grpId="0" animBg="1"/>
      <p:bldP spid="79" grpId="0" animBg="1"/>
      <p:bldP spid="80" grpId="0" animBg="1"/>
      <p:bldP spid="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1" y="3591084"/>
            <a:ext cx="9144000" cy="616693"/>
          </a:xfrm>
          <a:prstGeom prst="rect">
            <a:avLst/>
          </a:prstGeom>
          <a:solidFill>
            <a:srgbClr val="73BF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491880" y="4251215"/>
            <a:ext cx="2221787" cy="631069"/>
            <a:chOff x="4651263" y="5249817"/>
            <a:chExt cx="3021784" cy="858298"/>
          </a:xfrm>
        </p:grpSpPr>
        <p:cxnSp>
          <p:nvCxnSpPr>
            <p:cNvPr id="96" name="Straight Arrow Connector 106">
              <a:extLst>
                <a:ext uri="{FF2B5EF4-FFF2-40B4-BE49-F238E27FC236}">
                  <a16:creationId xmlns:a16="http://schemas.microsoft.com/office/drawing/2014/main" id="{9DDFDAB1-D0FE-4D5E-B27A-C40B422D3A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99268" y="5249817"/>
              <a:ext cx="0" cy="380311"/>
            </a:xfrm>
            <a:prstGeom prst="straightConnector1">
              <a:avLst/>
            </a:prstGeom>
            <a:ln w="28575">
              <a:solidFill>
                <a:srgbClr val="73BFD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ounded Rectangle 45">
              <a:extLst>
                <a:ext uri="{FF2B5EF4-FFF2-40B4-BE49-F238E27FC236}">
                  <a16:creationId xmlns:a16="http://schemas.microsoft.com/office/drawing/2014/main" id="{FE017920-2661-4D02-BF99-71D020421D27}"/>
                </a:ext>
              </a:extLst>
            </p:cNvPr>
            <p:cNvSpPr/>
            <p:nvPr/>
          </p:nvSpPr>
          <p:spPr>
            <a:xfrm>
              <a:off x="6695043" y="5667849"/>
              <a:ext cx="978004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739">
                <a:defRPr/>
              </a:pPr>
              <a:r>
                <a:rPr lang="en-GB" sz="1029">
                  <a:solidFill>
                    <a:srgbClr val="35353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more…</a:t>
              </a:r>
            </a:p>
          </p:txBody>
        </p:sp>
        <p:cxnSp>
          <p:nvCxnSpPr>
            <p:cNvPr id="105" name="Straight Arrow Connector 106">
              <a:extLst>
                <a:ext uri="{FF2B5EF4-FFF2-40B4-BE49-F238E27FC236}">
                  <a16:creationId xmlns:a16="http://schemas.microsoft.com/office/drawing/2014/main" id="{08F4E389-29E7-4B6A-A7D5-747930B199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6200" y="5249817"/>
              <a:ext cx="0" cy="380311"/>
            </a:xfrm>
            <a:prstGeom prst="straightConnector1">
              <a:avLst/>
            </a:prstGeom>
            <a:ln w="28575">
              <a:solidFill>
                <a:srgbClr val="73BFD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45">
              <a:extLst>
                <a:ext uri="{FF2B5EF4-FFF2-40B4-BE49-F238E27FC236}">
                  <a16:creationId xmlns:a16="http://schemas.microsoft.com/office/drawing/2014/main" id="{5732D9DF-1D63-4C8E-B152-CD2C7A0606F1}"/>
                </a:ext>
              </a:extLst>
            </p:cNvPr>
            <p:cNvSpPr/>
            <p:nvPr/>
          </p:nvSpPr>
          <p:spPr>
            <a:xfrm>
              <a:off x="4651263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739">
                <a:defRPr/>
              </a:pPr>
              <a:r>
                <a:rPr lang="en-GB" sz="1029" dirty="0">
                  <a:solidFill>
                    <a:srgbClr val="35353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Intune</a:t>
              </a:r>
            </a:p>
          </p:txBody>
        </p:sp>
        <p:cxnSp>
          <p:nvCxnSpPr>
            <p:cNvPr id="115" name="Straight Arrow Connector 106">
              <a:extLst>
                <a:ext uri="{FF2B5EF4-FFF2-40B4-BE49-F238E27FC236}">
                  <a16:creationId xmlns:a16="http://schemas.microsoft.com/office/drawing/2014/main" id="{D4559644-F359-4221-B70A-6FF46E4EFD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28091" y="5249817"/>
              <a:ext cx="0" cy="380311"/>
            </a:xfrm>
            <a:prstGeom prst="straightConnector1">
              <a:avLst/>
            </a:prstGeom>
            <a:ln w="28575">
              <a:solidFill>
                <a:srgbClr val="73BFD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45">
              <a:extLst>
                <a:ext uri="{FF2B5EF4-FFF2-40B4-BE49-F238E27FC236}">
                  <a16:creationId xmlns:a16="http://schemas.microsoft.com/office/drawing/2014/main" id="{2AEB0BB6-353B-492D-B294-BB0065F91EF9}"/>
                </a:ext>
              </a:extLst>
            </p:cNvPr>
            <p:cNvSpPr/>
            <p:nvPr/>
          </p:nvSpPr>
          <p:spPr>
            <a:xfrm>
              <a:off x="5673155" y="5667849"/>
              <a:ext cx="909873" cy="440266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85739">
                <a:defRPr/>
              </a:pPr>
              <a:r>
                <a:rPr lang="en-GB" sz="1029" dirty="0">
                  <a:solidFill>
                    <a:srgbClr val="353535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AD</a:t>
              </a:r>
            </a:p>
          </p:txBody>
        </p:sp>
      </p:grpSp>
      <p:sp>
        <p:nvSpPr>
          <p:cNvPr id="126" name="Rounded Rectangle 13">
            <a:extLst>
              <a:ext uri="{FF2B5EF4-FFF2-40B4-BE49-F238E27FC236}">
                <a16:creationId xmlns:a16="http://schemas.microsoft.com/office/drawing/2014/main" id="{6E8BEA18-3A25-42A7-A300-BDA259872FB5}"/>
              </a:ext>
            </a:extLst>
          </p:cNvPr>
          <p:cNvSpPr/>
          <p:nvPr/>
        </p:nvSpPr>
        <p:spPr>
          <a:xfrm>
            <a:off x="455699" y="3694822"/>
            <a:ext cx="8232602" cy="409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 defTabSz="685739">
              <a:defRPr/>
            </a:pPr>
            <a:r>
              <a:rPr lang="en-US" sz="2059" dirty="0">
                <a:solidFill>
                  <a:srgbClr val="FFFFFF"/>
                </a:solidFill>
                <a:latin typeface="Segoe UI Semilight"/>
                <a:cs typeface="Segoe UI" panose="020B0502040204020203" pitchFamily="34" charset="0"/>
              </a:rPr>
              <a:t>https://graph.microsoft.com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795415" y="1737551"/>
            <a:ext cx="1552984" cy="1248752"/>
            <a:chOff x="5134649" y="2250917"/>
            <a:chExt cx="2112166" cy="1698389"/>
          </a:xfrm>
        </p:grpSpPr>
        <p:sp>
          <p:nvSpPr>
            <p:cNvPr id="104" name="TextBox 12"/>
            <p:cNvSpPr txBox="1"/>
            <p:nvPr/>
          </p:nvSpPr>
          <p:spPr>
            <a:xfrm>
              <a:off x="5134649" y="2250917"/>
              <a:ext cx="2112166" cy="1698389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134464" tIns="107571" rIns="134464" bIns="107571" rtlCol="0">
              <a:noAutofit/>
            </a:bodyPr>
            <a:lstStyle/>
            <a:p>
              <a:pPr algn="ctr" defTabSz="685845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nb-NO" sz="2059" dirty="0">
                  <a:solidFill>
                    <a:srgbClr val="FFFFFF"/>
                  </a:solidFill>
                  <a:latin typeface="Segoe UI Semilight"/>
                  <a:cs typeface="Segoe UI" panose="020B0502040204020203" pitchFamily="34" charset="0"/>
                </a:rPr>
                <a:t>Native app</a:t>
              </a:r>
            </a:p>
          </p:txBody>
        </p:sp>
        <p:sp>
          <p:nvSpPr>
            <p:cNvPr id="47" name="Freeform 5"/>
            <p:cNvSpPr>
              <a:spLocks noEditPoints="1"/>
            </p:cNvSpPr>
            <p:nvPr/>
          </p:nvSpPr>
          <p:spPr bwMode="black">
            <a:xfrm>
              <a:off x="5862778" y="2993742"/>
              <a:ext cx="656160" cy="653320"/>
            </a:xfrm>
            <a:custGeom>
              <a:avLst/>
              <a:gdLst>
                <a:gd name="T0" fmla="*/ 402 w 1088"/>
                <a:gd name="T1" fmla="*/ 588 h 1090"/>
                <a:gd name="T2" fmla="*/ 502 w 1088"/>
                <a:gd name="T3" fmla="*/ 688 h 1090"/>
                <a:gd name="T4" fmla="*/ 502 w 1088"/>
                <a:gd name="T5" fmla="*/ 989 h 1090"/>
                <a:gd name="T6" fmla="*/ 402 w 1088"/>
                <a:gd name="T7" fmla="*/ 1090 h 1090"/>
                <a:gd name="T8" fmla="*/ 100 w 1088"/>
                <a:gd name="T9" fmla="*/ 1090 h 1090"/>
                <a:gd name="T10" fmla="*/ 0 w 1088"/>
                <a:gd name="T11" fmla="*/ 989 h 1090"/>
                <a:gd name="T12" fmla="*/ 0 w 1088"/>
                <a:gd name="T13" fmla="*/ 688 h 1090"/>
                <a:gd name="T14" fmla="*/ 100 w 1088"/>
                <a:gd name="T15" fmla="*/ 588 h 1090"/>
                <a:gd name="T16" fmla="*/ 402 w 1088"/>
                <a:gd name="T17" fmla="*/ 588 h 1090"/>
                <a:gd name="T18" fmla="*/ 402 w 1088"/>
                <a:gd name="T19" fmla="*/ 588 h 1090"/>
                <a:gd name="T20" fmla="*/ 402 w 1088"/>
                <a:gd name="T21" fmla="*/ 2 h 1090"/>
                <a:gd name="T22" fmla="*/ 402 w 1088"/>
                <a:gd name="T23" fmla="*/ 2 h 1090"/>
                <a:gd name="T24" fmla="*/ 100 w 1088"/>
                <a:gd name="T25" fmla="*/ 2 h 1090"/>
                <a:gd name="T26" fmla="*/ 0 w 1088"/>
                <a:gd name="T27" fmla="*/ 103 h 1090"/>
                <a:gd name="T28" fmla="*/ 0 w 1088"/>
                <a:gd name="T29" fmla="*/ 403 h 1090"/>
                <a:gd name="T30" fmla="*/ 100 w 1088"/>
                <a:gd name="T31" fmla="*/ 504 h 1090"/>
                <a:gd name="T32" fmla="*/ 402 w 1088"/>
                <a:gd name="T33" fmla="*/ 504 h 1090"/>
                <a:gd name="T34" fmla="*/ 502 w 1088"/>
                <a:gd name="T35" fmla="*/ 403 h 1090"/>
                <a:gd name="T36" fmla="*/ 502 w 1088"/>
                <a:gd name="T37" fmla="*/ 103 h 1090"/>
                <a:gd name="T38" fmla="*/ 402 w 1088"/>
                <a:gd name="T39" fmla="*/ 2 h 1090"/>
                <a:gd name="T40" fmla="*/ 966 w 1088"/>
                <a:gd name="T41" fmla="*/ 0 h 1090"/>
                <a:gd name="T42" fmla="*/ 1088 w 1088"/>
                <a:gd name="T43" fmla="*/ 121 h 1090"/>
                <a:gd name="T44" fmla="*/ 1088 w 1088"/>
                <a:gd name="T45" fmla="*/ 383 h 1090"/>
                <a:gd name="T46" fmla="*/ 966 w 1088"/>
                <a:gd name="T47" fmla="*/ 504 h 1090"/>
                <a:gd name="T48" fmla="*/ 704 w 1088"/>
                <a:gd name="T49" fmla="*/ 504 h 1090"/>
                <a:gd name="T50" fmla="*/ 583 w 1088"/>
                <a:gd name="T51" fmla="*/ 383 h 1090"/>
                <a:gd name="T52" fmla="*/ 583 w 1088"/>
                <a:gd name="T53" fmla="*/ 121 h 1090"/>
                <a:gd name="T54" fmla="*/ 704 w 1088"/>
                <a:gd name="T55" fmla="*/ 0 h 1090"/>
                <a:gd name="T56" fmla="*/ 966 w 1088"/>
                <a:gd name="T57" fmla="*/ 0 h 1090"/>
                <a:gd name="T58" fmla="*/ 1020 w 1088"/>
                <a:gd name="T59" fmla="*/ 383 h 1090"/>
                <a:gd name="T60" fmla="*/ 1020 w 1088"/>
                <a:gd name="T61" fmla="*/ 383 h 1090"/>
                <a:gd name="T62" fmla="*/ 1020 w 1088"/>
                <a:gd name="T63" fmla="*/ 121 h 1090"/>
                <a:gd name="T64" fmla="*/ 966 w 1088"/>
                <a:gd name="T65" fmla="*/ 67 h 1090"/>
                <a:gd name="T66" fmla="*/ 704 w 1088"/>
                <a:gd name="T67" fmla="*/ 67 h 1090"/>
                <a:gd name="T68" fmla="*/ 650 w 1088"/>
                <a:gd name="T69" fmla="*/ 121 h 1090"/>
                <a:gd name="T70" fmla="*/ 650 w 1088"/>
                <a:gd name="T71" fmla="*/ 383 h 1090"/>
                <a:gd name="T72" fmla="*/ 704 w 1088"/>
                <a:gd name="T73" fmla="*/ 437 h 1090"/>
                <a:gd name="T74" fmla="*/ 966 w 1088"/>
                <a:gd name="T75" fmla="*/ 437 h 1090"/>
                <a:gd name="T76" fmla="*/ 1020 w 1088"/>
                <a:gd name="T77" fmla="*/ 383 h 1090"/>
                <a:gd name="T78" fmla="*/ 584 w 1088"/>
                <a:gd name="T79" fmla="*/ 688 h 1090"/>
                <a:gd name="T80" fmla="*/ 584 w 1088"/>
                <a:gd name="T81" fmla="*/ 688 h 1090"/>
                <a:gd name="T82" fmla="*/ 584 w 1088"/>
                <a:gd name="T83" fmla="*/ 989 h 1090"/>
                <a:gd name="T84" fmla="*/ 686 w 1088"/>
                <a:gd name="T85" fmla="*/ 1090 h 1090"/>
                <a:gd name="T86" fmla="*/ 987 w 1088"/>
                <a:gd name="T87" fmla="*/ 1090 h 1090"/>
                <a:gd name="T88" fmla="*/ 1088 w 1088"/>
                <a:gd name="T89" fmla="*/ 989 h 1090"/>
                <a:gd name="T90" fmla="*/ 1088 w 1088"/>
                <a:gd name="T91" fmla="*/ 688 h 1090"/>
                <a:gd name="T92" fmla="*/ 987 w 1088"/>
                <a:gd name="T93" fmla="*/ 588 h 1090"/>
                <a:gd name="T94" fmla="*/ 686 w 1088"/>
                <a:gd name="T95" fmla="*/ 588 h 1090"/>
                <a:gd name="T96" fmla="*/ 584 w 1088"/>
                <a:gd name="T97" fmla="*/ 688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8" h="1090">
                  <a:moveTo>
                    <a:pt x="402" y="588"/>
                  </a:moveTo>
                  <a:cubicBezTo>
                    <a:pt x="469" y="588"/>
                    <a:pt x="502" y="621"/>
                    <a:pt x="502" y="688"/>
                  </a:cubicBezTo>
                  <a:cubicBezTo>
                    <a:pt x="502" y="989"/>
                    <a:pt x="502" y="989"/>
                    <a:pt x="502" y="989"/>
                  </a:cubicBezTo>
                  <a:cubicBezTo>
                    <a:pt x="502" y="1056"/>
                    <a:pt x="469" y="1090"/>
                    <a:pt x="402" y="1090"/>
                  </a:cubicBezTo>
                  <a:cubicBezTo>
                    <a:pt x="100" y="1090"/>
                    <a:pt x="100" y="1090"/>
                    <a:pt x="100" y="1090"/>
                  </a:cubicBezTo>
                  <a:cubicBezTo>
                    <a:pt x="33" y="1090"/>
                    <a:pt x="0" y="1056"/>
                    <a:pt x="0" y="989"/>
                  </a:cubicBezTo>
                  <a:cubicBezTo>
                    <a:pt x="0" y="688"/>
                    <a:pt x="0" y="688"/>
                    <a:pt x="0" y="688"/>
                  </a:cubicBezTo>
                  <a:cubicBezTo>
                    <a:pt x="0" y="621"/>
                    <a:pt x="33" y="588"/>
                    <a:pt x="100" y="588"/>
                  </a:cubicBezTo>
                  <a:cubicBezTo>
                    <a:pt x="402" y="588"/>
                    <a:pt x="402" y="588"/>
                    <a:pt x="402" y="588"/>
                  </a:cubicBezTo>
                  <a:cubicBezTo>
                    <a:pt x="402" y="588"/>
                    <a:pt x="402" y="588"/>
                    <a:pt x="402" y="588"/>
                  </a:cubicBezTo>
                  <a:close/>
                  <a:moveTo>
                    <a:pt x="402" y="2"/>
                  </a:moveTo>
                  <a:cubicBezTo>
                    <a:pt x="402" y="2"/>
                    <a:pt x="402" y="2"/>
                    <a:pt x="402" y="2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33" y="2"/>
                    <a:pt x="0" y="36"/>
                    <a:pt x="0" y="103"/>
                  </a:cubicBezTo>
                  <a:cubicBezTo>
                    <a:pt x="0" y="103"/>
                    <a:pt x="0" y="103"/>
                    <a:pt x="0" y="403"/>
                  </a:cubicBezTo>
                  <a:cubicBezTo>
                    <a:pt x="0" y="471"/>
                    <a:pt x="33" y="504"/>
                    <a:pt x="100" y="504"/>
                  </a:cubicBezTo>
                  <a:cubicBezTo>
                    <a:pt x="100" y="504"/>
                    <a:pt x="100" y="504"/>
                    <a:pt x="402" y="504"/>
                  </a:cubicBezTo>
                  <a:cubicBezTo>
                    <a:pt x="469" y="504"/>
                    <a:pt x="502" y="471"/>
                    <a:pt x="502" y="403"/>
                  </a:cubicBezTo>
                  <a:cubicBezTo>
                    <a:pt x="502" y="403"/>
                    <a:pt x="502" y="403"/>
                    <a:pt x="502" y="103"/>
                  </a:cubicBezTo>
                  <a:cubicBezTo>
                    <a:pt x="502" y="36"/>
                    <a:pt x="469" y="2"/>
                    <a:pt x="402" y="2"/>
                  </a:cubicBezTo>
                  <a:close/>
                  <a:moveTo>
                    <a:pt x="966" y="0"/>
                  </a:moveTo>
                  <a:cubicBezTo>
                    <a:pt x="1048" y="0"/>
                    <a:pt x="1088" y="40"/>
                    <a:pt x="1088" y="121"/>
                  </a:cubicBezTo>
                  <a:cubicBezTo>
                    <a:pt x="1088" y="121"/>
                    <a:pt x="1088" y="121"/>
                    <a:pt x="1088" y="383"/>
                  </a:cubicBezTo>
                  <a:cubicBezTo>
                    <a:pt x="1088" y="464"/>
                    <a:pt x="1048" y="504"/>
                    <a:pt x="966" y="504"/>
                  </a:cubicBezTo>
                  <a:cubicBezTo>
                    <a:pt x="966" y="504"/>
                    <a:pt x="966" y="504"/>
                    <a:pt x="704" y="504"/>
                  </a:cubicBezTo>
                  <a:cubicBezTo>
                    <a:pt x="623" y="504"/>
                    <a:pt x="583" y="464"/>
                    <a:pt x="583" y="383"/>
                  </a:cubicBezTo>
                  <a:cubicBezTo>
                    <a:pt x="583" y="383"/>
                    <a:pt x="583" y="383"/>
                    <a:pt x="583" y="121"/>
                  </a:cubicBezTo>
                  <a:cubicBezTo>
                    <a:pt x="583" y="40"/>
                    <a:pt x="623" y="0"/>
                    <a:pt x="704" y="0"/>
                  </a:cubicBezTo>
                  <a:cubicBezTo>
                    <a:pt x="704" y="0"/>
                    <a:pt x="704" y="0"/>
                    <a:pt x="966" y="0"/>
                  </a:cubicBezTo>
                  <a:close/>
                  <a:moveTo>
                    <a:pt x="1020" y="383"/>
                  </a:moveTo>
                  <a:cubicBezTo>
                    <a:pt x="1020" y="383"/>
                    <a:pt x="1020" y="383"/>
                    <a:pt x="1020" y="383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85"/>
                    <a:pt x="1002" y="67"/>
                    <a:pt x="966" y="67"/>
                  </a:cubicBezTo>
                  <a:cubicBezTo>
                    <a:pt x="966" y="67"/>
                    <a:pt x="966" y="67"/>
                    <a:pt x="704" y="67"/>
                  </a:cubicBezTo>
                  <a:cubicBezTo>
                    <a:pt x="668" y="67"/>
                    <a:pt x="650" y="85"/>
                    <a:pt x="650" y="121"/>
                  </a:cubicBezTo>
                  <a:cubicBezTo>
                    <a:pt x="650" y="121"/>
                    <a:pt x="650" y="121"/>
                    <a:pt x="650" y="383"/>
                  </a:cubicBezTo>
                  <a:cubicBezTo>
                    <a:pt x="650" y="419"/>
                    <a:pt x="668" y="437"/>
                    <a:pt x="704" y="437"/>
                  </a:cubicBezTo>
                  <a:cubicBezTo>
                    <a:pt x="704" y="437"/>
                    <a:pt x="704" y="437"/>
                    <a:pt x="966" y="437"/>
                  </a:cubicBezTo>
                  <a:cubicBezTo>
                    <a:pt x="1002" y="437"/>
                    <a:pt x="1020" y="419"/>
                    <a:pt x="1020" y="383"/>
                  </a:cubicBezTo>
                  <a:close/>
                  <a:moveTo>
                    <a:pt x="584" y="688"/>
                  </a:moveTo>
                  <a:cubicBezTo>
                    <a:pt x="584" y="688"/>
                    <a:pt x="584" y="688"/>
                    <a:pt x="584" y="688"/>
                  </a:cubicBezTo>
                  <a:cubicBezTo>
                    <a:pt x="584" y="989"/>
                    <a:pt x="584" y="989"/>
                    <a:pt x="584" y="989"/>
                  </a:cubicBezTo>
                  <a:cubicBezTo>
                    <a:pt x="584" y="1056"/>
                    <a:pt x="619" y="1090"/>
                    <a:pt x="686" y="1090"/>
                  </a:cubicBezTo>
                  <a:cubicBezTo>
                    <a:pt x="686" y="1090"/>
                    <a:pt x="686" y="1090"/>
                    <a:pt x="987" y="1090"/>
                  </a:cubicBezTo>
                  <a:cubicBezTo>
                    <a:pt x="1054" y="1090"/>
                    <a:pt x="1088" y="1056"/>
                    <a:pt x="1088" y="989"/>
                  </a:cubicBezTo>
                  <a:cubicBezTo>
                    <a:pt x="1088" y="989"/>
                    <a:pt x="1088" y="989"/>
                    <a:pt x="1088" y="688"/>
                  </a:cubicBezTo>
                  <a:cubicBezTo>
                    <a:pt x="1088" y="621"/>
                    <a:pt x="1054" y="588"/>
                    <a:pt x="987" y="588"/>
                  </a:cubicBezTo>
                  <a:cubicBezTo>
                    <a:pt x="987" y="588"/>
                    <a:pt x="987" y="588"/>
                    <a:pt x="686" y="588"/>
                  </a:cubicBezTo>
                  <a:cubicBezTo>
                    <a:pt x="619" y="588"/>
                    <a:pt x="584" y="621"/>
                    <a:pt x="584" y="6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5910" tIns="32955" rIns="65910" bIns="32955" numCol="1" anchor="t" anchorCtr="0" compatLnSpc="1">
              <a:prstTxWarp prst="textNoShape">
                <a:avLst/>
              </a:prstTxWarp>
            </a:bodyPr>
            <a:lstStyle/>
            <a:p>
              <a:pPr defTabSz="672334">
                <a:defRPr/>
              </a:pPr>
              <a:endParaRPr lang="en-US" sz="1298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5956271" y="1616104"/>
            <a:ext cx="2985113" cy="14501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4">
              <a:defRPr/>
            </a:pPr>
            <a:r>
              <a:rPr lang="en-US" sz="2647" dirty="0">
                <a:solidFill>
                  <a:srgbClr val="353535"/>
                </a:solidFill>
                <a:latin typeface="Raleway" panose="020B0503030101060003" pitchFamily="34" charset="0"/>
              </a:rPr>
              <a:t>One endpoint</a:t>
            </a:r>
          </a:p>
          <a:p>
            <a:pPr defTabSz="685804">
              <a:defRPr/>
            </a:pPr>
            <a:r>
              <a:rPr lang="en-US" sz="2647" dirty="0">
                <a:solidFill>
                  <a:srgbClr val="353535"/>
                </a:solidFill>
                <a:latin typeface="Raleway" panose="020B0503030101060003" pitchFamily="34" charset="0"/>
              </a:rPr>
              <a:t>One access token</a:t>
            </a:r>
          </a:p>
          <a:p>
            <a:pPr defTabSz="685804">
              <a:defRPr/>
            </a:pPr>
            <a:r>
              <a:rPr lang="en-US" sz="3529" dirty="0">
                <a:solidFill>
                  <a:srgbClr val="73BFDD"/>
                </a:solidFill>
                <a:latin typeface="Raleway" panose="020B0503030101060003" pitchFamily="34" charset="0"/>
              </a:rPr>
              <a:t>All data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Microsoft Graph API with PowerShell</a:t>
            </a:r>
            <a:br>
              <a:rPr lang="en-US" dirty="0"/>
            </a:br>
            <a:endParaRPr lang="en-US" dirty="0"/>
          </a:p>
        </p:txBody>
      </p:sp>
      <p:sp>
        <p:nvSpPr>
          <p:cNvPr id="65" name="Arrow: Chevron 64"/>
          <p:cNvSpPr/>
          <p:nvPr/>
        </p:nvSpPr>
        <p:spPr bwMode="auto">
          <a:xfrm>
            <a:off x="2964891" y="2023256"/>
            <a:ext cx="316164" cy="764518"/>
          </a:xfrm>
          <a:prstGeom prst="chevron">
            <a:avLst>
              <a:gd name="adj" fmla="val 61707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7" name="Picture 4" descr="https://pluralsight.imgix.net/paths/path-icons/powershell-a289bc74b2.png">
            <a:extLst>
              <a:ext uri="{FF2B5EF4-FFF2-40B4-BE49-F238E27FC236}">
                <a16:creationId xmlns:a16="http://schemas.microsoft.com/office/drawing/2014/main" id="{664AB130-7112-4DF0-B9F5-869ED2012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0840"/>
            <a:ext cx="2088229" cy="208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C2B385A4-CFA7-4769-A8CE-B08E45DC8DF6}"/>
              </a:ext>
            </a:extLst>
          </p:cNvPr>
          <p:cNvSpPr/>
          <p:nvPr/>
        </p:nvSpPr>
        <p:spPr bwMode="auto">
          <a:xfrm rot="5400000">
            <a:off x="4413825" y="2954843"/>
            <a:ext cx="316164" cy="764518"/>
          </a:xfrm>
          <a:prstGeom prst="chevron">
            <a:avLst>
              <a:gd name="adj" fmla="val 61707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16668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:a14="http://schemas.microsoft.com/office/drawing/2010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413 -2.59259E-6 L -3.05556E-6 -2.5925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8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-0.03797 L 0 4.5679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3" grpId="0"/>
      <p:bldP spid="65" grpId="0" animBg="1"/>
      <p:bldP spid="65" grpId="1" animBg="1"/>
      <p:bldP spid="65" grpId="2" animBg="1"/>
      <p:bldP spid="22" grpId="0" animBg="1"/>
      <p:bldP spid="22" grpId="1" animBg="1"/>
      <p:bldP spid="2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7895-3A01-42C8-B420-FBF73CDC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Azure AD app registration for Intune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95B9F-C6AE-4023-9C13-735ED8869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Raleway" panose="020B0503030101060003" pitchFamily="34" charset="0"/>
              </a:rPr>
              <a:t>Microsoft PowerShell Intune</a:t>
            </a:r>
          </a:p>
          <a:p>
            <a:pPr lvl="1"/>
            <a:r>
              <a:rPr lang="sv-SE" dirty="0"/>
              <a:t>Access to Intune resources</a:t>
            </a:r>
          </a:p>
          <a:p>
            <a:pPr lvl="1"/>
            <a:r>
              <a:rPr lang="sv-SE" dirty="0"/>
              <a:t>Scripted admin consent</a:t>
            </a:r>
          </a:p>
          <a:p>
            <a:r>
              <a:rPr lang="sv-SE" dirty="0">
                <a:latin typeface="Raleway" panose="020B0503030101060003" pitchFamily="34" charset="0"/>
              </a:rPr>
              <a:t>Custom Azure AD app registration</a:t>
            </a:r>
          </a:p>
          <a:p>
            <a:pPr lvl="1"/>
            <a:r>
              <a:rPr lang="sv-SE" dirty="0"/>
              <a:t>Access to all resources</a:t>
            </a:r>
          </a:p>
          <a:p>
            <a:pPr lvl="1"/>
            <a:r>
              <a:rPr lang="sv-SE" dirty="0"/>
              <a:t>Manual admin consent</a:t>
            </a:r>
            <a:endParaRPr lang="sv-SE" dirty="0">
              <a:latin typeface="Raleway" panose="020B05030301010600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37AFA-1717-4739-9402-42C14082C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2" y="1131396"/>
            <a:ext cx="1810544" cy="2764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3C6E59-46C4-4001-9044-08D9BA28C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435846"/>
            <a:ext cx="3888432" cy="114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95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Azure AD app registration</a:t>
            </a:r>
          </a:p>
        </p:txBody>
      </p:sp>
    </p:spTree>
    <p:extLst>
      <p:ext uri="{BB962C8B-B14F-4D97-AF65-F5344CB8AC3E}">
        <p14:creationId xmlns:p14="http://schemas.microsoft.com/office/powerpoint/2010/main" val="12655127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F5AD089-A8D0-4539-89DC-90FB8679FE8D}"/>
  <p:tag name="ATHENA.CUSTOMXMLCONTENT" val="&lt;?xml version=&quot;1.0&quot;?&gt;&lt;athena xmlns=&quot;http://schemas.microsoft.com/edu/athena&quot; version=&quot;0.1.3396.0&quot;&gt;&lt;timings duration=&quot;67288&quot;/&gt;&lt;/athena&gt;"/>
</p:tagLst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D51032C51DA24458A9FF9BD331C77C3" ma:contentTypeVersion="2" ma:contentTypeDescription="Opprett et nytt dokument." ma:contentTypeScope="" ma:versionID="4b85e52c484fa3d3aedd82cb48e1a044">
  <xsd:schema xmlns:xsd="http://www.w3.org/2001/XMLSchema" xmlns:xs="http://www.w3.org/2001/XMLSchema" xmlns:p="http://schemas.microsoft.com/office/2006/metadata/properties" xmlns:ns2="928efe62-90f7-4330-b3a0-5b3e20b49c2b" targetNamespace="http://schemas.microsoft.com/office/2006/metadata/properties" ma:root="true" ma:fieldsID="82d756963f2f4b57586f0cd774224fd0" ns2:_="">
    <xsd:import namespace="928efe62-90f7-4330-b3a0-5b3e20b49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fe62-90f7-4330-b3a0-5b3e20b49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athena xmlns="http://schemas.microsoft.com/edu/athena" version="0.1.3396.0">
  <timings duration="67288"/>
</athena>
</file>

<file path=customXml/item4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6FD79E-18DF-4718-B9D0-EA36CF94E5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8efe62-90f7-4330-b3a0-5b3e20b49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9D328D-E1E5-4167-AFF9-93EDD9EDCF2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928efe62-90f7-4330-b3a0-5b3e20b49c2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8F539A-8826-4985-BCA9-2A3E6B0862C1}">
  <ds:schemaRefs>
    <ds:schemaRef ds:uri="http://schemas.microsoft.com/edu/athena"/>
  </ds:schemaRefs>
</ds:datastoreItem>
</file>

<file path=customXml/itemProps4.xml><?xml version="1.0" encoding="utf-8"?>
<ds:datastoreItem xmlns:ds="http://schemas.openxmlformats.org/officeDocument/2006/customXml" ds:itemID="{955D9B91-FB2B-41E0-8680-47940E7842D3}">
  <ds:schemaRefs>
    <ds:schemaRef ds:uri="http://schemas.microsoft.com/edu/athena"/>
  </ds:schemaRefs>
</ds:datastoreItem>
</file>

<file path=customXml/itemProps5.xml><?xml version="1.0" encoding="utf-8"?>
<ds:datastoreItem xmlns:ds="http://schemas.openxmlformats.org/officeDocument/2006/customXml" ds:itemID="{B58B8D88-7621-49EE-87E3-7FF284363B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7832</TotalTime>
  <Words>1097</Words>
  <Application>Microsoft Office PowerPoint</Application>
  <PresentationFormat>On-screen Show (16:9)</PresentationFormat>
  <Paragraphs>218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ＭＳ Ｐゴシック</vt:lpstr>
      <vt:lpstr>Arial</vt:lpstr>
      <vt:lpstr>Calibri</vt:lpstr>
      <vt:lpstr>Consolas</vt:lpstr>
      <vt:lpstr>Museo Sans 100</vt:lpstr>
      <vt:lpstr>Raleway</vt:lpstr>
      <vt:lpstr>Segoe UI</vt:lpstr>
      <vt:lpstr>Segoe UI Light</vt:lpstr>
      <vt:lpstr>Segoe UI Semibold</vt:lpstr>
      <vt:lpstr>Segoe UI Semilight</vt:lpstr>
      <vt:lpstr>Verdana</vt:lpstr>
      <vt:lpstr>Wingdings</vt:lpstr>
      <vt:lpstr>PPT-mal_NIC</vt:lpstr>
      <vt:lpstr>1_5-50109_Microsoft_Light_Template</vt:lpstr>
      <vt:lpstr>PowerPoint Presentation</vt:lpstr>
      <vt:lpstr>Getting started with Microsoft Intune and PowerShell</vt:lpstr>
      <vt:lpstr>PowerPoint Presentation</vt:lpstr>
      <vt:lpstr>PowerPoint Presentation</vt:lpstr>
      <vt:lpstr>Microsoft Graph</vt:lpstr>
      <vt:lpstr>Microsoft Intune in Azure</vt:lpstr>
      <vt:lpstr>Accessing Microsoft Graph API with PowerShell </vt:lpstr>
      <vt:lpstr>Azure AD app registration for Intune</vt:lpstr>
      <vt:lpstr>Azure AD app registration</vt:lpstr>
      <vt:lpstr>Exchange data between client and server</vt:lpstr>
      <vt:lpstr>Sample JSON format</vt:lpstr>
      <vt:lpstr>What is Microsoft Graph API</vt:lpstr>
      <vt:lpstr>Resource query format</vt:lpstr>
      <vt:lpstr>Filtering and limiting response</vt:lpstr>
      <vt:lpstr>Microsoft Graph – Query methods</vt:lpstr>
      <vt:lpstr>Graph API calls using Developer Mode</vt:lpstr>
      <vt:lpstr>Microsoft Graph Explorer</vt:lpstr>
      <vt:lpstr>Microsoft Graph for Intune documentation</vt:lpstr>
      <vt:lpstr>Beta API goes General Availability</vt:lpstr>
      <vt:lpstr>Microsoft Intune PowerShell samples</vt:lpstr>
      <vt:lpstr>Authentication</vt:lpstr>
      <vt:lpstr>Authentication and access tokens</vt:lpstr>
      <vt:lpstr>Authentication and access token</vt:lpstr>
      <vt:lpstr>Intune in Azure – Paging </vt:lpstr>
      <vt:lpstr>Handle paging</vt:lpstr>
      <vt:lpstr>Schedule automated tasks</vt:lpstr>
      <vt:lpstr>Intune and Azure Automation</vt:lpstr>
      <vt:lpstr>Resources to get started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Nickolaj Andersen</cp:lastModifiedBy>
  <cp:revision>135</cp:revision>
  <dcterms:created xsi:type="dcterms:W3CDTF">2012-11-21T10:27:26Z</dcterms:created>
  <dcterms:modified xsi:type="dcterms:W3CDTF">2018-02-02T15:06:20Z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0x0101008D51032C51DA24458A9FF9BD331C77C3</vt:lpwstr>
  </property>
</Properties>
</file>